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88" r:id="rId1"/>
    <p:sldMasterId id="2147483685" r:id="rId2"/>
  </p:sldMasterIdLst>
  <p:notesMasterIdLst>
    <p:notesMasterId r:id="rId32"/>
  </p:notesMasterIdLst>
  <p:handoutMasterIdLst>
    <p:handoutMasterId r:id="rId33"/>
  </p:handoutMasterIdLst>
  <p:sldIdLst>
    <p:sldId id="292" r:id="rId3"/>
    <p:sldId id="293" r:id="rId4"/>
    <p:sldId id="294" r:id="rId5"/>
    <p:sldId id="300" r:id="rId6"/>
    <p:sldId id="295" r:id="rId7"/>
    <p:sldId id="296" r:id="rId8"/>
    <p:sldId id="313" r:id="rId9"/>
    <p:sldId id="301" r:id="rId10"/>
    <p:sldId id="297" r:id="rId11"/>
    <p:sldId id="302" r:id="rId12"/>
    <p:sldId id="303" r:id="rId13"/>
    <p:sldId id="314" r:id="rId14"/>
    <p:sldId id="309" r:id="rId15"/>
    <p:sldId id="280" r:id="rId16"/>
    <p:sldId id="298" r:id="rId17"/>
    <p:sldId id="305" r:id="rId18"/>
    <p:sldId id="306" r:id="rId19"/>
    <p:sldId id="307" r:id="rId20"/>
    <p:sldId id="308" r:id="rId21"/>
    <p:sldId id="286" r:id="rId22"/>
    <p:sldId id="288" r:id="rId23"/>
    <p:sldId id="289" r:id="rId24"/>
    <p:sldId id="311" r:id="rId25"/>
    <p:sldId id="290" r:id="rId26"/>
    <p:sldId id="312" r:id="rId27"/>
    <p:sldId id="273" r:id="rId28"/>
    <p:sldId id="299" r:id="rId29"/>
    <p:sldId id="291" r:id="rId30"/>
    <p:sldId id="304" r:id="rId31"/>
  </p:sldIdLst>
  <p:sldSz cx="13004800" cy="9753600"/>
  <p:notesSz cx="7010400" cy="9296400"/>
  <p:defaultTextStyle>
    <a:defPPr>
      <a:defRPr lang="en-US"/>
    </a:defPPr>
    <a:lvl1pPr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1pPr>
    <a:lvl2pPr marL="228600" indent="2286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2pPr>
    <a:lvl3pPr marL="457200" indent="4572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3pPr>
    <a:lvl4pPr marL="685800" indent="6858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4pPr>
    <a:lvl5pPr marL="914400" indent="9144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5pPr>
    <a:lvl6pPr marL="22860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6pPr>
    <a:lvl7pPr marL="27432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7pPr>
    <a:lvl8pPr marL="32004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8pPr>
    <a:lvl9pPr marL="3657600" algn="l" defTabSz="457200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E8D"/>
    <a:srgbClr val="245D38"/>
    <a:srgbClr val="6C3A5D"/>
    <a:srgbClr val="77843C"/>
    <a:srgbClr val="FFD900"/>
    <a:srgbClr val="39677B"/>
    <a:srgbClr val="001970"/>
    <a:srgbClr val="C3002F"/>
    <a:srgbClr val="FFD100"/>
    <a:srgbClr val="009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81579" autoAdjust="0"/>
  </p:normalViewPr>
  <p:slideViewPr>
    <p:cSldViewPr showGuides="1">
      <p:cViewPr varScale="1">
        <p:scale>
          <a:sx n="72" d="100"/>
          <a:sy n="72" d="100"/>
        </p:scale>
        <p:origin x="924" y="72"/>
      </p:cViewPr>
      <p:guideLst>
        <p:guide orient="horz" pos="2832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836"/>
    </p:cViewPr>
  </p:sorterViewPr>
  <p:notesViewPr>
    <p:cSldViewPr>
      <p:cViewPr varScale="1">
        <p:scale>
          <a:sx n="65" d="100"/>
          <a:sy n="65" d="100"/>
        </p:scale>
        <p:origin x="-200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500B-B007-487E-BC2D-9CA3EFB094E7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89FC3-525C-45C7-90BF-332ED732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1024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77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dictionary.net/constitu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Reapportionment is the process re-distributing seats in the House of Representatives, or other legislative body, according to the population in each state. This example of reapportionment is actually done through a complex mathematical formula that ensures the most even distribution of House seats. While each state gets two seats in the U.S. Senate, each state is given a certain number of House seats based on its population; and every state is guaranteed at least one seat by the </a:t>
            </a:r>
            <a:r>
              <a:rPr lang="en-US" sz="18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constitution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regardless of how many people live in that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D4943-172A-4638-B68B-5B0C1B8FF0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direct distributions.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99DDD-D8ED-4C01-851C-065722F051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6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C0B5-1A0C-411A-AC27-3501CAAD05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6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C0B5-1A0C-411A-AC27-3501CAAD05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6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Census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Fewer and Reorganized Regional Offices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Fewer Local Offices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Lack of full end-to-end testing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Final Questionnaire design pending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Funding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Lack of trust, people over surveyed.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State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Hard to Count Population – young, renters, low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Growth since 2010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Turnover in organizations who have worked on Census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Lack of trust, people over surveyed.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D4943-172A-4638-B68B-5B0C1B8FF0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9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D4943-172A-4638-B68B-5B0C1B8FF0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D4943-172A-4638-B68B-5B0C1B8FF0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725" y="3548067"/>
            <a:ext cx="11055350" cy="2090737"/>
          </a:xfrm>
        </p:spPr>
        <p:txBody>
          <a:bodyPr anchor="b"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40" y="5791200"/>
            <a:ext cx="9102725" cy="222885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3962404"/>
            <a:ext cx="11734800" cy="231298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536829"/>
            <a:ext cx="10972800" cy="2090737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822829"/>
            <a:ext cx="10972800" cy="249237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0" y="1752600"/>
            <a:ext cx="10972800" cy="628776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1447800"/>
            <a:ext cx="10972800" cy="2286000"/>
          </a:xfrm>
          <a:prstGeom prst="rect">
            <a:avLst/>
          </a:prstGeo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6" y="3886200"/>
            <a:ext cx="10972800" cy="4572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5000" y="533400"/>
            <a:ext cx="10972800" cy="1249680"/>
          </a:xfrm>
          <a:prstGeom prst="rect">
            <a:avLst/>
          </a:prstGeom>
        </p:spPr>
        <p:txBody>
          <a:bodyPr anchor="t"/>
          <a:lstStyle>
            <a:lvl1pPr algn="l">
              <a:defRPr sz="60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6" y="1905000"/>
            <a:ext cx="10972800" cy="65532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55637" y="444500"/>
            <a:ext cx="10972800" cy="1252727"/>
          </a:xfrm>
          <a:prstGeom prst="rect">
            <a:avLst/>
          </a:prstGeom>
        </p:spPr>
        <p:txBody>
          <a:bodyPr lIns="57386" tIns="28692" rIns="57386" bIns="28692"/>
          <a:lstStyle>
            <a:lvl1pPr algn="l">
              <a:defRPr sz="5404" b="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14708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2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2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85174" y="9040144"/>
            <a:ext cx="3034453" cy="519289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</a:defRPr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4267" y="8759213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3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635000" y="3886204"/>
            <a:ext cx="11734800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0" y="8140704"/>
            <a:ext cx="13030200" cy="163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8597852"/>
            <a:ext cx="4846320" cy="774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477048"/>
            <a:ext cx="3251200" cy="243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23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46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68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92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17" indent="-342917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11" indent="228611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23" indent="457223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35" indent="685835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46" indent="914446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68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92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114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337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8915404"/>
            <a:ext cx="13030200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>
              <a:solidFill>
                <a:srgbClr val="53C1D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8978848"/>
            <a:ext cx="4846320" cy="774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7" r:id="rId2"/>
    <p:sldLayoutId id="2147483696" r:id="rId3"/>
    <p:sldLayoutId id="2147483697" r:id="rId4"/>
    <p:sldLayoutId id="2147483698" r:id="rId5"/>
  </p:sldLayoutIdLst>
  <p:txStyles>
    <p:titleStyle>
      <a:lvl1pPr algn="l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29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23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46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68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92" algn="ctr" defTabSz="584229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17" indent="-342917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11" indent="228611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23" indent="457223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35" indent="685835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46" indent="914446" algn="l" defTabSz="584229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68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92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114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337" algn="l" defTabSz="584229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programs-surveys/decennial-census/2020-census/complete_count.html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raphy.dola.colorado.gov/census_202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Lily.Romero.Griego@2020Census.gov" TargetMode="External"/><Relationship Id="rId2" Type="http://schemas.openxmlformats.org/officeDocument/2006/relationships/hyperlink" Target="mailto:adam.bickford@state.co.u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609600"/>
            <a:ext cx="9957762" cy="3807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4800600"/>
            <a:ext cx="9957762" cy="34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36220"/>
            <a:ext cx="11379200" cy="1249680"/>
          </a:xfrm>
        </p:spPr>
        <p:txBody>
          <a:bodyPr/>
          <a:lstStyle/>
          <a:p>
            <a:r>
              <a:rPr lang="en-US" sz="5973" dirty="0">
                <a:solidFill>
                  <a:srgbClr val="002060"/>
                </a:solidFill>
                <a:latin typeface="Museo Slab 500" panose="02000000000000000000" pitchFamily="50" charset="0"/>
              </a:rPr>
              <a:t>Census 2020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93" y="1300481"/>
            <a:ext cx="11704320" cy="1406403"/>
          </a:xfrm>
        </p:spPr>
        <p:txBody>
          <a:bodyPr/>
          <a:lstStyle/>
          <a:p>
            <a:pPr marL="0" indent="0"/>
            <a:r>
              <a:rPr lang="en-US" dirty="0" smtClean="0"/>
              <a:t>11 questions directed to the householder and to each person living in a household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66987" y="2709334"/>
            <a:ext cx="11595947" cy="614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0230" indent="-650230">
              <a:buFont typeface="Arial"/>
              <a:buChar char="•"/>
            </a:pPr>
            <a:r>
              <a:rPr lang="en-US" sz="3413" dirty="0"/>
              <a:t>Name</a:t>
            </a:r>
          </a:p>
          <a:p>
            <a:pPr marL="650230" indent="-650230">
              <a:buFont typeface="Arial"/>
              <a:buChar char="•"/>
            </a:pPr>
            <a:r>
              <a:rPr lang="en-US" sz="3413" dirty="0"/>
              <a:t>Phone Number – Just for Census use if necessary.</a:t>
            </a:r>
          </a:p>
          <a:p>
            <a:pPr marL="650230" indent="-650230">
              <a:buFont typeface="Arial"/>
              <a:buChar char="•"/>
            </a:pPr>
            <a:r>
              <a:rPr lang="en-US" sz="3413" dirty="0"/>
              <a:t>Age</a:t>
            </a:r>
          </a:p>
          <a:p>
            <a:pPr marL="650230" indent="-650230">
              <a:buFont typeface="Arial"/>
              <a:buChar char="•"/>
            </a:pPr>
            <a:r>
              <a:rPr lang="en-US" sz="3413" dirty="0"/>
              <a:t>Citizenship – (pending)</a:t>
            </a:r>
          </a:p>
          <a:p>
            <a:pPr marL="650230" indent="-650230">
              <a:buFont typeface="Arial"/>
              <a:buChar char="•"/>
            </a:pPr>
            <a:r>
              <a:rPr lang="en-US" sz="3413" dirty="0"/>
              <a:t>Hispanic Origin</a:t>
            </a:r>
          </a:p>
          <a:p>
            <a:pPr marL="650230" indent="-650230">
              <a:buFont typeface="Arial"/>
              <a:buChar char="•"/>
            </a:pPr>
            <a:r>
              <a:rPr lang="en-US" sz="3413" dirty="0"/>
              <a:t>Race</a:t>
            </a:r>
          </a:p>
          <a:p>
            <a:pPr marL="650230" indent="-650230">
              <a:buFont typeface="Arial"/>
              <a:buChar char="•"/>
            </a:pPr>
            <a:r>
              <a:rPr lang="en-US" sz="3413" dirty="0"/>
              <a:t>Relationship to householder</a:t>
            </a:r>
          </a:p>
          <a:p>
            <a:pPr marL="650230" indent="-650230">
              <a:buFont typeface="Arial"/>
              <a:buChar char="•"/>
            </a:pPr>
            <a:r>
              <a:rPr lang="en-US" sz="3413" dirty="0"/>
              <a:t>Sex</a:t>
            </a:r>
          </a:p>
          <a:p>
            <a:pPr marL="650230" indent="-650230">
              <a:buFont typeface="Arial"/>
              <a:buChar char="•"/>
            </a:pPr>
            <a:r>
              <a:rPr lang="en-US" sz="3413" dirty="0"/>
              <a:t>Tenure – own/rent</a:t>
            </a:r>
          </a:p>
          <a:p>
            <a:pPr marL="650230" indent="-650230">
              <a:buFont typeface="Arial"/>
              <a:buChar char="•"/>
            </a:pPr>
            <a:r>
              <a:rPr lang="en-US" sz="3413" dirty="0"/>
              <a:t>Number of persons in household</a:t>
            </a:r>
          </a:p>
          <a:p>
            <a:pPr marL="650230" indent="-650230">
              <a:buFont typeface="Arial"/>
              <a:buChar char="•"/>
            </a:pPr>
            <a:r>
              <a:rPr lang="en-US" sz="3413" dirty="0"/>
              <a:t>Does the person usually stay or live somewhere else?</a:t>
            </a:r>
          </a:p>
          <a:p>
            <a:pPr marL="487672" indent="-487672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0" y="16035"/>
            <a:ext cx="3045249" cy="11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216747"/>
            <a:ext cx="10972800" cy="1249680"/>
          </a:xfrm>
        </p:spPr>
        <p:txBody>
          <a:bodyPr/>
          <a:lstStyle/>
          <a:p>
            <a:r>
              <a:rPr lang="en-US" sz="5973" dirty="0">
                <a:solidFill>
                  <a:srgbClr val="002060"/>
                </a:solidFill>
                <a:latin typeface="Museo Slab 500" panose="02000000000000000000" pitchFamily="50" charset="0"/>
              </a:rPr>
              <a:t>Citizenship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614" y="6172438"/>
            <a:ext cx="11752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2400" dirty="0"/>
              <a:t>Several court cases are challenging the inclusion of this question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2400" dirty="0" smtClean="0"/>
              <a:t>District courts in New York, California and Maryland have </a:t>
            </a:r>
            <a:r>
              <a:rPr lang="en-US" sz="2400" dirty="0"/>
              <a:t>rejected inclusion of this question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2400" dirty="0"/>
              <a:t>These decisions have been challenged by the Department of Justice and will be taken up by the Supreme Court in its April Docket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2400" dirty="0"/>
              <a:t>Decision must be made by June 2019 when the census form goes to print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7" y="1324193"/>
            <a:ext cx="7547900" cy="4494541"/>
          </a:xfr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011559" y="2190406"/>
            <a:ext cx="4698287" cy="219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76" dirty="0">
                <a:solidFill>
                  <a:schemeClr val="accent6">
                    <a:lumMod val="75000"/>
                  </a:schemeClr>
                </a:solidFill>
              </a:rPr>
              <a:t>The proposed citizenship question asks whether a respondent is a citizen by birth or by naturalization. There are no attempts to identify respondents by their legal status.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793" y="76200"/>
            <a:ext cx="282476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228600"/>
            <a:ext cx="10972800" cy="1249680"/>
          </a:xfrm>
        </p:spPr>
        <p:txBody>
          <a:bodyPr/>
          <a:lstStyle/>
          <a:p>
            <a:r>
              <a:rPr lang="en-US" dirty="0" smtClean="0"/>
              <a:t>Its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295400"/>
            <a:ext cx="11582400" cy="7620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Every household will be mailed an invitation to answer the Census.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People can respond to the Census online or request a paper form or call a phone number to respond.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Household will be mailed reminder cards up to 3 times if they don’t respond to the Census.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If they still don’t </a:t>
            </a:r>
            <a:r>
              <a:rPr lang="en-US" smtClean="0"/>
              <a:t>respond, households </a:t>
            </a:r>
            <a:r>
              <a:rPr lang="en-US" dirty="0"/>
              <a:t>are visited by a census </a:t>
            </a:r>
            <a:r>
              <a:rPr lang="en-US" dirty="0" smtClean="0"/>
              <a:t>enumerator during “Nonresponse Follow-Up”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are special plans for counting people experiencing homelessness, institutionalized persons, and college </a:t>
            </a:r>
            <a:r>
              <a:rPr lang="en-US" dirty="0" smtClean="0"/>
              <a:t>students.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05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59" y="304800"/>
            <a:ext cx="10972800" cy="124968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Museo Slab 500" panose="02000000000000000000" pitchFamily="50" charset="0"/>
              </a:rPr>
              <a:t>Special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1554480"/>
            <a:ext cx="10972800" cy="690372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Clr>
                <a:srgbClr val="C7C9C9"/>
              </a:buClr>
              <a:buFont typeface="Arial" panose="020B0604020202020204" pitchFamily="34" charset="0"/>
              <a:buChar char="•"/>
            </a:pPr>
            <a:r>
              <a:rPr lang="en-US" dirty="0"/>
              <a:t>Colleges/Universities</a:t>
            </a:r>
          </a:p>
          <a:p>
            <a:pPr marL="685812" lvl="2" indent="-457200">
              <a:spcBef>
                <a:spcPts val="1200"/>
              </a:spcBef>
              <a:buClr>
                <a:srgbClr val="C7C9C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Count students at the schools if that is where they normally live</a:t>
            </a:r>
            <a:r>
              <a:rPr lang="en-US" sz="2400" dirty="0" smtClean="0"/>
              <a:t>.</a:t>
            </a:r>
          </a:p>
          <a:p>
            <a:pPr marL="685812" lvl="2" indent="-457200">
              <a:spcBef>
                <a:spcPts val="1200"/>
              </a:spcBef>
              <a:buClr>
                <a:srgbClr val="C7C9C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Students in dorms are part of dorm count – will be counted by university/college</a:t>
            </a:r>
          </a:p>
          <a:p>
            <a:pPr marL="685812" lvl="2" indent="-457200">
              <a:spcBef>
                <a:spcPts val="1200"/>
              </a:spcBef>
              <a:buClr>
                <a:srgbClr val="C7C9C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Students off campus should be counted in the housing unit.</a:t>
            </a:r>
            <a:endParaRPr lang="en-US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Prisoners -  counted by the prison.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Homeless and transient locations – March 30</a:t>
            </a:r>
            <a:r>
              <a:rPr lang="en-US" baseline="30000" dirty="0" smtClean="0"/>
              <a:t>th</a:t>
            </a:r>
            <a:r>
              <a:rPr lang="en-US" dirty="0" smtClean="0"/>
              <a:t> – April 1</a:t>
            </a:r>
            <a:r>
              <a:rPr lang="en-US" dirty="0"/>
              <a:t> </a:t>
            </a:r>
            <a:r>
              <a:rPr lang="en-US" dirty="0" smtClean="0"/>
              <a:t>by census takers at service providers or transient locations.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Homes in non-addressed areas – Update and leave</a:t>
            </a:r>
          </a:p>
          <a:p>
            <a:pPr marL="685812" lvl="2" indent="-457200">
              <a:spcBef>
                <a:spcPts val="1200"/>
              </a:spcBef>
              <a:buClr>
                <a:srgbClr val="C7C9C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Census </a:t>
            </a:r>
            <a:r>
              <a:rPr lang="en-US" sz="2400" dirty="0"/>
              <a:t>taker </a:t>
            </a:r>
            <a:r>
              <a:rPr lang="en-US" sz="2400" dirty="0" smtClean="0"/>
              <a:t>will verify addresses and leave a questionnaire at housing units that have been identified as not having a </a:t>
            </a:r>
            <a:r>
              <a:rPr lang="en-US" sz="2400" smtClean="0"/>
              <a:t>traditional </a:t>
            </a:r>
            <a:r>
              <a:rPr lang="en-US" sz="2400" smtClean="0"/>
              <a:t>mail address</a:t>
            </a:r>
            <a:r>
              <a:rPr lang="en-US" sz="2400" dirty="0" smtClean="0"/>
              <a:t>.  These are about 5% of the housing units across the US</a:t>
            </a:r>
          </a:p>
          <a:p>
            <a:pPr marL="228612" lvl="2" indent="0">
              <a:spcBef>
                <a:spcPts val="1200"/>
              </a:spcBef>
              <a:buClr>
                <a:srgbClr val="C7C9C9"/>
              </a:buClr>
              <a:buSzPct val="100000"/>
            </a:pPr>
            <a:r>
              <a:rPr lang="en-US" sz="2400" dirty="0"/>
              <a:t>https://www.census.gov/newsroom/press-releases/2019/tea-viewer.html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Museo Slab 500" panose="02000000000000000000" pitchFamily="50" charset="0"/>
              </a:rPr>
              <a:t>Will a Census Enumerator come to my house?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514600"/>
            <a:ext cx="10972800" cy="59436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 most cases, no.</a:t>
            </a:r>
          </a:p>
          <a:p>
            <a:pPr marL="68581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The census data collection process includes five contact opportunities before in-person enumeration begins</a:t>
            </a:r>
          </a:p>
          <a:p>
            <a:pPr marL="68581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 census enumerator will visit households that do not respond to contact requests</a:t>
            </a:r>
          </a:p>
          <a:p>
            <a:pPr marL="68581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Submitting the census form in online, over the phone, or on paper will prevent in-person enumeration</a:t>
            </a:r>
          </a:p>
          <a:p>
            <a:pPr marL="68581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Census Bureau administers several surveys – you may be contacted for other surveys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78" y="260097"/>
            <a:ext cx="11216640" cy="1885245"/>
          </a:xfrm>
        </p:spPr>
        <p:txBody>
          <a:bodyPr>
            <a:normAutofit/>
          </a:bodyPr>
          <a:lstStyle/>
          <a:p>
            <a:r>
              <a:rPr lang="en-US" sz="5973" dirty="0">
                <a:solidFill>
                  <a:srgbClr val="002060"/>
                </a:solidFill>
                <a:latin typeface="Museo Slab 500" panose="02000000000000000000" pitchFamily="50" charset="0"/>
              </a:rPr>
              <a:t>It’s Safe </a:t>
            </a:r>
            <a:endParaRPr lang="en-US" sz="5973" dirty="0">
              <a:latin typeface="Museo Slab 5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275" y="2459605"/>
            <a:ext cx="11216643" cy="5941858"/>
          </a:xfrm>
        </p:spPr>
        <p:txBody>
          <a:bodyPr>
            <a:noAutofit/>
          </a:bodyPr>
          <a:lstStyle/>
          <a:p>
            <a:pPr marL="650230" lvl="1" indent="-650230">
              <a:spcBef>
                <a:spcPts val="853"/>
              </a:spcBef>
              <a:spcAft>
                <a:spcPts val="853"/>
              </a:spcAft>
              <a:buFont typeface="Arial" panose="020B0604020202020204" pitchFamily="34" charset="0"/>
              <a:buChar char="•"/>
            </a:pPr>
            <a:r>
              <a:rPr lang="en-US" altLang="en-US" sz="3982" dirty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All data are protected and records are confidential for 72 years under federal law.</a:t>
            </a:r>
          </a:p>
          <a:p>
            <a:pPr marL="650230" lvl="1" indent="-650230">
              <a:spcBef>
                <a:spcPts val="853"/>
              </a:spcBef>
              <a:spcAft>
                <a:spcPts val="853"/>
              </a:spcAft>
              <a:buFont typeface="Arial" panose="020B0604020202020204" pitchFamily="34" charset="0"/>
              <a:buChar char="•"/>
            </a:pPr>
            <a:r>
              <a:rPr lang="en-US" altLang="en-US" sz="3982" dirty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Census will never share individual information with other government agencies. </a:t>
            </a:r>
          </a:p>
          <a:p>
            <a:pPr marL="650230" lvl="1" indent="-650230">
              <a:spcBef>
                <a:spcPts val="853"/>
              </a:spcBef>
              <a:spcAft>
                <a:spcPts val="853"/>
              </a:spcAft>
              <a:buFont typeface="Arial" panose="020B0604020202020204" pitchFamily="34" charset="0"/>
              <a:buChar char="•"/>
            </a:pPr>
            <a:r>
              <a:rPr lang="en-US" altLang="en-US" sz="3982" dirty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All Census Bureau employees swear a lifetime oath to protect information.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63" y="202098"/>
            <a:ext cx="3426425" cy="1300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7315200"/>
            <a:ext cx="1541996" cy="15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80802"/>
            <a:ext cx="12301480" cy="1011305"/>
          </a:xfrm>
        </p:spPr>
        <p:txBody>
          <a:bodyPr/>
          <a:lstStyle/>
          <a:p>
            <a:r>
              <a:rPr lang="en-US" sz="5973" dirty="0">
                <a:solidFill>
                  <a:srgbClr val="002060"/>
                </a:solidFill>
                <a:latin typeface="Museo Slab 500" panose="02000000000000000000" pitchFamily="50" charset="0"/>
              </a:rPr>
              <a:t>Challenges to a Successful Census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581" y="1192107"/>
            <a:ext cx="8344747" cy="757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" y="1"/>
            <a:ext cx="12142666" cy="1249680"/>
          </a:xfrm>
        </p:spPr>
        <p:txBody>
          <a:bodyPr/>
          <a:lstStyle/>
          <a:p>
            <a:r>
              <a:rPr lang="en-US" sz="5973" dirty="0">
                <a:solidFill>
                  <a:srgbClr val="002060"/>
                </a:solidFill>
                <a:latin typeface="Museo Slab 500" panose="02000000000000000000" pitchFamily="50" charset="0"/>
              </a:rPr>
              <a:t>Harder to Survey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93" y="1066800"/>
            <a:ext cx="11921067" cy="7711440"/>
          </a:xfrm>
        </p:spPr>
        <p:txBody>
          <a:bodyPr/>
          <a:lstStyle/>
          <a:p>
            <a:pPr marL="487672" indent="-4876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13" dirty="0"/>
              <a:t>Young children</a:t>
            </a:r>
          </a:p>
          <a:p>
            <a:pPr marL="487672" indent="-4876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13" dirty="0"/>
              <a:t>Highly mobile persons</a:t>
            </a:r>
          </a:p>
          <a:p>
            <a:pPr marL="487672" indent="-4876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13" dirty="0"/>
              <a:t>Persons with complex living arrangements or crowded housing</a:t>
            </a:r>
          </a:p>
          <a:p>
            <a:pPr marL="487672" indent="-4876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13" dirty="0"/>
              <a:t>Racial and ethnic minorities</a:t>
            </a:r>
          </a:p>
          <a:p>
            <a:pPr marL="487672" indent="-4876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13" dirty="0"/>
              <a:t>Non-English speakers</a:t>
            </a:r>
          </a:p>
          <a:p>
            <a:pPr marL="487672" indent="-4876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13" dirty="0"/>
              <a:t>Low income persons</a:t>
            </a:r>
          </a:p>
          <a:p>
            <a:pPr marL="487672" indent="-4876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13" dirty="0"/>
              <a:t>Persons experiencing homelessness</a:t>
            </a:r>
          </a:p>
          <a:p>
            <a:pPr marL="487672" indent="-4876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13" dirty="0"/>
              <a:t>Undocumented (and documented) immigrants</a:t>
            </a:r>
          </a:p>
          <a:p>
            <a:pPr marL="487672" indent="-4876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13" dirty="0" smtClean="0"/>
              <a:t>Persons </a:t>
            </a:r>
            <a:r>
              <a:rPr lang="en-US" sz="3413" dirty="0"/>
              <a:t>not living in traditional housing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8619"/>
            <a:ext cx="13004800" cy="124968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Museo Slab 500" panose="02000000000000000000" pitchFamily="50" charset="0"/>
              </a:rPr>
              <a:t>How Will This Work?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7800" y="7517035"/>
            <a:ext cx="12703981" cy="928471"/>
          </a:xfrm>
        </p:spPr>
        <p:txBody>
          <a:bodyPr/>
          <a:lstStyle/>
          <a:p>
            <a:pPr marL="0" indent="0"/>
            <a:r>
              <a:rPr lang="en-US" sz="6000" i="1" dirty="0">
                <a:solidFill>
                  <a:srgbClr val="002060"/>
                </a:solidFill>
                <a:latin typeface="Museo Slab 500" panose="02000000000000000000" pitchFamily="50" charset="0"/>
                <a:ea typeface="+mj-ea"/>
                <a:cs typeface="+mj-cs"/>
              </a:rPr>
              <a:t>Federal	 State	  Local    Community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588299"/>
            <a:ext cx="8910973" cy="59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254"/>
          <a:stretch/>
        </p:blipFill>
        <p:spPr>
          <a:xfrm>
            <a:off x="101600" y="13252"/>
            <a:ext cx="12892400" cy="769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074" y="8839199"/>
            <a:ext cx="2389142" cy="904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8704144"/>
            <a:ext cx="3001008" cy="103951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911600" y="5334000"/>
            <a:ext cx="914400" cy="685800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4278" y="260097"/>
            <a:ext cx="11216640" cy="1885245"/>
          </a:xfrm>
        </p:spPr>
        <p:txBody>
          <a:bodyPr>
            <a:normAutofit/>
          </a:bodyPr>
          <a:lstStyle/>
          <a:p>
            <a:r>
              <a:rPr lang="en-US" sz="5973" dirty="0">
                <a:solidFill>
                  <a:srgbClr val="002868"/>
                </a:solidFill>
                <a:latin typeface="Museo Slab 500" panose="02000000000000000000" pitchFamily="50" charset="0"/>
              </a:rPr>
              <a:t>What is a census?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2306" y="2080769"/>
            <a:ext cx="9480609" cy="2073129"/>
          </a:xfrm>
        </p:spPr>
        <p:txBody>
          <a:bodyPr/>
          <a:lstStyle/>
          <a:p>
            <a:pPr marL="0" indent="0"/>
            <a:r>
              <a:rPr lang="en-US" dirty="0" smtClean="0">
                <a:latin typeface="Trebuchet MS" panose="020B0603020202020204" pitchFamily="34" charset="0"/>
              </a:rPr>
              <a:t>A count of all persons living in the United States on April 1st conducted every 10 years</a:t>
            </a:r>
          </a:p>
          <a:p>
            <a:pPr marL="0" indent="0"/>
            <a:r>
              <a:rPr lang="en-US" dirty="0" smtClean="0">
                <a:latin typeface="Trebuchet MS" panose="020B0603020202020204" pitchFamily="34" charset="0"/>
              </a:rPr>
              <a:t>Census Day is April 1, 2020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63" y="202098"/>
            <a:ext cx="3426425" cy="1300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2328"/>
            <a:ext cx="13004800" cy="26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304800"/>
            <a:ext cx="12649200" cy="15240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Museo Slab 500" panose="02000000000000000000" pitchFamily="50" charset="0"/>
              </a:rPr>
              <a:t>What is the </a:t>
            </a:r>
            <a:r>
              <a:rPr lang="en-US" sz="5400" dirty="0" smtClean="0">
                <a:solidFill>
                  <a:srgbClr val="002060"/>
                </a:solidFill>
                <a:latin typeface="Museo Slab 500" panose="02000000000000000000" pitchFamily="50" charset="0"/>
              </a:rPr>
              <a:t>State Demography Office’s and </a:t>
            </a:r>
            <a:r>
              <a:rPr lang="en-US" sz="5400" dirty="0" err="1" smtClean="0">
                <a:solidFill>
                  <a:srgbClr val="002060"/>
                </a:solidFill>
                <a:latin typeface="Museo Slab 500" panose="02000000000000000000" pitchFamily="50" charset="0"/>
              </a:rPr>
              <a:t>Dola’s</a:t>
            </a:r>
            <a:r>
              <a:rPr lang="en-US" sz="5400" dirty="0" smtClean="0">
                <a:solidFill>
                  <a:srgbClr val="002060"/>
                </a:solidFill>
                <a:latin typeface="Museo Slab 500" panose="02000000000000000000" pitchFamily="50" charset="0"/>
              </a:rPr>
              <a:t> Role?</a:t>
            </a:r>
            <a:endParaRPr lang="en-US" sz="5400" dirty="0">
              <a:solidFill>
                <a:srgbClr val="002060"/>
              </a:solidFill>
              <a:latin typeface="Museo Slab 5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438400"/>
            <a:ext cx="12039600" cy="6019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Collaborate and support the Census Bureau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Collaborate and support local governments and </a:t>
            </a:r>
            <a:r>
              <a:rPr lang="en-US" dirty="0" smtClean="0"/>
              <a:t>organizations.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Updating </a:t>
            </a:r>
            <a:r>
              <a:rPr lang="en-US" dirty="0"/>
              <a:t>the Master Address File for all housing.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Update the list of all Group Quarter facilities (prisons, nursing homes, college dorms)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Updating all boundaries – precincts, census tracts, census block groups, and municipal boundaries.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Leverage ideas </a:t>
            </a:r>
            <a:r>
              <a:rPr lang="en-US" dirty="0" smtClean="0"/>
              <a:t>from around state and nation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State Complete Count </a:t>
            </a:r>
            <a:r>
              <a:rPr lang="en-US" dirty="0" smtClean="0"/>
              <a:t>Campaign - staffing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22" y="223540"/>
            <a:ext cx="11582400" cy="124968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Museo Slab 500" panose="02000000000000000000" pitchFamily="50" charset="0"/>
              </a:rPr>
              <a:t>State Complete Count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32" y="1371600"/>
            <a:ext cx="12023724" cy="49530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Goal:  </a:t>
            </a:r>
            <a:r>
              <a:rPr lang="en-US" dirty="0"/>
              <a:t>The Colorado Complete Count Campaign (CCC) is a volunteer committee established to increase awareness about Census 2020 and to motivate residents in the community to respond with the result of the best, most accurate, count in Colorado.</a:t>
            </a:r>
          </a:p>
          <a:p>
            <a:pPr marL="503547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Members Include:</a:t>
            </a:r>
          </a:p>
          <a:p>
            <a:pPr marL="571511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State Agencies </a:t>
            </a:r>
          </a:p>
          <a:p>
            <a:pPr marL="571511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Regional and local governments across state</a:t>
            </a:r>
          </a:p>
          <a:p>
            <a:pPr marL="571511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Non-profits – kids, immigrants, minority, wide networks</a:t>
            </a:r>
          </a:p>
          <a:p>
            <a:pPr marL="571511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Business community.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7400" y="6844266"/>
            <a:ext cx="845820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Education and Youth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Higher Education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Policy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Business and Non-Profits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Communications and 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2956" y="6844266"/>
            <a:ext cx="6502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Rural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Immigrant, Refugee, Communities of Color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Local and State Government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400" y="6324600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Subcommittees: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75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45720"/>
            <a:ext cx="12115800" cy="1249680"/>
          </a:xfrm>
        </p:spPr>
        <p:txBody>
          <a:bodyPr/>
          <a:lstStyle/>
          <a:p>
            <a:r>
              <a:rPr lang="en-US" sz="5400" dirty="0">
                <a:solidFill>
                  <a:srgbClr val="002060"/>
                </a:solidFill>
                <a:latin typeface="Museo Slab 500" panose="02000000000000000000" pitchFamily="50" charset="0"/>
              </a:rPr>
              <a:t>Local Complete Count </a:t>
            </a:r>
            <a:r>
              <a:rPr lang="en-US" sz="5400" dirty="0" smtClean="0">
                <a:solidFill>
                  <a:srgbClr val="002060"/>
                </a:solidFill>
                <a:latin typeface="Museo Slab 500" panose="02000000000000000000" pitchFamily="50" charset="0"/>
              </a:rPr>
              <a:t>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77600" cy="7620000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US" sz="3600" dirty="0" smtClean="0"/>
              <a:t>Who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Local governments and/or non-profits working together with partners to promote and </a:t>
            </a:r>
            <a:r>
              <a:rPr lang="en-US" sz="2800" dirty="0" smtClean="0"/>
              <a:t>encourage </a:t>
            </a:r>
            <a:r>
              <a:rPr lang="en-US" sz="2800" dirty="0" smtClean="0"/>
              <a:t>response to the 2020 Census in their communities</a:t>
            </a:r>
          </a:p>
          <a:p>
            <a:pPr marL="0" indent="0">
              <a:spcBef>
                <a:spcPts val="600"/>
              </a:spcBef>
            </a:pPr>
            <a:r>
              <a:rPr lang="en-US" sz="3600" dirty="0" smtClean="0"/>
              <a:t>What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 broad group of government and community leaders from education, business, healthcare, and other community organizations.  These trusted leaders develop and implement a locally driven Census 2020 awareness campaign.</a:t>
            </a:r>
          </a:p>
          <a:p>
            <a:pPr marL="0" indent="0">
              <a:spcBef>
                <a:spcPts val="600"/>
              </a:spcBef>
            </a:pPr>
            <a:r>
              <a:rPr lang="en-US" sz="3600" dirty="0" smtClean="0"/>
              <a:t>When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Local CCCs are developing plans now and identifying resources. In 2020 they will implement the plans.</a:t>
            </a:r>
          </a:p>
          <a:p>
            <a:pPr marL="0" indent="0">
              <a:spcBef>
                <a:spcPts val="600"/>
              </a:spcBef>
            </a:pPr>
            <a:endParaRPr lang="en-US" sz="2800" dirty="0" smtClean="0"/>
          </a:p>
          <a:p>
            <a:pPr marL="0" indent="0">
              <a:spcBef>
                <a:spcPts val="600"/>
              </a:spcBef>
            </a:pPr>
            <a:r>
              <a:rPr lang="en-US" sz="2800" dirty="0" smtClean="0"/>
              <a:t>Resources -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://www.census.gov/programs-surveys/decennial-census/2020-census/complete_count.html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800" y="381000"/>
            <a:ext cx="10972800" cy="18288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Museo Slab 500" panose="02000000000000000000" pitchFamily="50" charset="0"/>
              </a:rPr>
              <a:t>Marketing and Outreach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>
                <a:solidFill>
                  <a:srgbClr val="002060"/>
                </a:solidFill>
                <a:latin typeface="Museo Slab 500" panose="02000000000000000000" pitchFamily="50" charset="0"/>
              </a:rPr>
              <a:t>Educate, Engage, Encourage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590800"/>
            <a:ext cx="10972800" cy="5867400"/>
          </a:xfrm>
        </p:spPr>
        <p:txBody>
          <a:bodyPr/>
          <a:lstStyle/>
          <a:p>
            <a:pPr marL="457200" lvl="0" indent="-457200">
              <a:spcBef>
                <a:spcPts val="1200"/>
              </a:spcBef>
              <a:buClr>
                <a:srgbClr val="C7C9C9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 smtClean="0"/>
              <a:t>SDO received </a:t>
            </a:r>
            <a:r>
              <a:rPr lang="en-US" dirty="0"/>
              <a:t>funding from legislature - </a:t>
            </a:r>
            <a:r>
              <a:rPr lang="en-US" dirty="0" smtClean="0"/>
              <a:t>$240,000 </a:t>
            </a:r>
            <a:endParaRPr lang="en-US" dirty="0"/>
          </a:p>
          <a:p>
            <a:pPr marL="685812" lvl="2" indent="-457200">
              <a:spcBef>
                <a:spcPts val="1200"/>
              </a:spcBef>
              <a:buClr>
                <a:srgbClr val="C7C9C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85F"/>
                </a:solidFill>
              </a:rPr>
              <a:t>Support local marketing/outreach </a:t>
            </a:r>
            <a:r>
              <a:rPr lang="en-US" sz="2400" dirty="0" smtClean="0">
                <a:solidFill>
                  <a:srgbClr val="53585F"/>
                </a:solidFill>
              </a:rPr>
              <a:t>efforts through direct purchase</a:t>
            </a:r>
            <a:endParaRPr lang="en-US" sz="2400" dirty="0">
              <a:solidFill>
                <a:srgbClr val="53585F"/>
              </a:solidFill>
            </a:endParaRPr>
          </a:p>
          <a:p>
            <a:pPr marL="457200" indent="-457200">
              <a:spcBef>
                <a:spcPts val="1200"/>
              </a:spcBef>
              <a:buClr>
                <a:srgbClr val="C7C9C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Census Grant Program - $6 million to support outreach programs to “Hard to Count” communities.</a:t>
            </a:r>
          </a:p>
          <a:p>
            <a:pPr marL="571506" lvl="2" indent="-457200">
              <a:spcBef>
                <a:spcPts val="1200"/>
              </a:spcBef>
              <a:buClr>
                <a:srgbClr val="C7C9C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53585F"/>
                </a:solidFill>
              </a:rPr>
              <a:t>Dola</a:t>
            </a:r>
            <a:r>
              <a:rPr lang="en-US" sz="2400" dirty="0" smtClean="0">
                <a:solidFill>
                  <a:srgbClr val="53585F"/>
                </a:solidFill>
              </a:rPr>
              <a:t> will manage the grant program.  Local governments, non-profits, intergovernmental organizations, housing authorities, regional governments are eligible recipients.</a:t>
            </a:r>
            <a:endParaRPr lang="en-US" sz="2400" dirty="0">
              <a:solidFill>
                <a:srgbClr val="53585F"/>
              </a:solidFill>
            </a:endParaRPr>
          </a:p>
          <a:p>
            <a:pPr marL="457200" indent="-457200">
              <a:spcBef>
                <a:spcPts val="1200"/>
              </a:spcBef>
              <a:buClr>
                <a:srgbClr val="C7C9C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Both programs will have their detailed announcements in July.</a:t>
            </a:r>
          </a:p>
          <a:p>
            <a:pPr marL="457200" indent="-457200">
              <a:spcBef>
                <a:spcPts val="1200"/>
              </a:spcBef>
              <a:buClr>
                <a:srgbClr val="C7C9C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Developed Colorado Census 2020 </a:t>
            </a:r>
            <a:r>
              <a:rPr lang="en-US" dirty="0" smtClean="0"/>
              <a:t>Website</a:t>
            </a:r>
          </a:p>
          <a:p>
            <a:pPr marL="342894" lvl="1" indent="-457200">
              <a:spcBef>
                <a:spcPts val="1200"/>
              </a:spcBef>
              <a:buClr>
                <a:srgbClr val="C7C9C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85F"/>
                </a:solidFill>
              </a:rPr>
              <a:t>Resources, materials, tools</a:t>
            </a:r>
            <a:endParaRPr lang="en-US" sz="2400" dirty="0">
              <a:solidFill>
                <a:srgbClr val="53585F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9" y="0"/>
            <a:ext cx="10972800" cy="124968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Colorado Census Website</a:t>
            </a:r>
            <a:r>
              <a:rPr lang="en-US" dirty="0">
                <a:solidFill>
                  <a:srgbClr val="EF7521"/>
                </a:solidFill>
              </a:rPr>
              <a:t/>
            </a:r>
            <a:br>
              <a:rPr lang="en-US" dirty="0">
                <a:solidFill>
                  <a:srgbClr val="EF7521"/>
                </a:solidFill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6200" y="9220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demography.dola.colorado.gov/census_2020/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571" y="1143000"/>
            <a:ext cx="8529257" cy="78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45720"/>
            <a:ext cx="10972800" cy="124968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Museo Slab 500" panose="02000000000000000000" pitchFamily="50" charset="0"/>
              </a:rPr>
              <a:t>How to Support the Census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8" y="1295400"/>
            <a:ext cx="12598402" cy="7448469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Keep up on Census 2020 by checking out our website.</a:t>
            </a:r>
          </a:p>
          <a:p>
            <a:pPr marL="685672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www.demography.dola.Colorado.gov/census_2020/</a:t>
            </a:r>
            <a:endParaRPr lang="en-US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Share information with clients, colleagues, friends.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Provide a link or banner to the 2020 Census on your website.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Launch text message and social media campaigns to educate clients about the 2020 Census.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Include 2020 Census drop-in articles in newsletters.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Inform us about meetings or events where Census 2020 information would be important.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Identify strategies for getting the message out.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Ask your local governments if they are starting a Complete Count Committee or have questions.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Let us know about questions, concerns, ideas.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3400"/>
            <a:ext cx="9144000" cy="1249680"/>
          </a:xfrm>
        </p:spPr>
        <p:txBody>
          <a:bodyPr/>
          <a:lstStyle/>
          <a:p>
            <a:r>
              <a:rPr lang="en-US" sz="5973" dirty="0">
                <a:solidFill>
                  <a:srgbClr val="002060"/>
                </a:solidFill>
                <a:latin typeface="Museo Slab 500" panose="02000000000000000000" pitchFamily="50" charset="0"/>
              </a:rPr>
              <a:t>Planning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Summer and Fall 2019: </a:t>
            </a:r>
            <a:r>
              <a:rPr lang="en-US" dirty="0" smtClean="0"/>
              <a:t>Education campaign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Winter 2019 and 2020: </a:t>
            </a:r>
            <a:r>
              <a:rPr lang="en-US" dirty="0" smtClean="0"/>
              <a:t>Engagement and action campaign</a:t>
            </a:r>
            <a:endParaRPr lang="en-US" b="1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Mid March 2020: </a:t>
            </a:r>
            <a:r>
              <a:rPr lang="en-US" dirty="0" smtClean="0"/>
              <a:t>Mailing of invitation letters begins</a:t>
            </a:r>
            <a:endParaRPr lang="en-US" b="1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03/23/2020</a:t>
            </a:r>
            <a:r>
              <a:rPr lang="en-US" b="1" dirty="0"/>
              <a:t>: </a:t>
            </a:r>
            <a:r>
              <a:rPr lang="en-US" dirty="0"/>
              <a:t>The count of the population begins online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Mid April: </a:t>
            </a:r>
            <a:r>
              <a:rPr lang="en-US" dirty="0" smtClean="0"/>
              <a:t>Reminder postcards send to non-respondents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Early May: </a:t>
            </a:r>
            <a:r>
              <a:rPr lang="en-US" dirty="0" smtClean="0"/>
              <a:t>Non Response Follow Up begins – door to door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August 2020: </a:t>
            </a:r>
            <a:r>
              <a:rPr lang="en-US" dirty="0" smtClean="0"/>
              <a:t>Data collection ends</a:t>
            </a:r>
            <a:endParaRPr lang="en-US" b="1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12/31/2020</a:t>
            </a:r>
            <a:r>
              <a:rPr lang="en-US" b="1" dirty="0"/>
              <a:t>: </a:t>
            </a:r>
            <a:r>
              <a:rPr lang="en-US" dirty="0"/>
              <a:t>Delivery </a:t>
            </a:r>
            <a:r>
              <a:rPr lang="en-US" dirty="0" smtClean="0"/>
              <a:t>of </a:t>
            </a:r>
            <a:r>
              <a:rPr lang="en-US" dirty="0"/>
              <a:t>c</a:t>
            </a:r>
            <a:r>
              <a:rPr lang="en-US" dirty="0" smtClean="0"/>
              <a:t>ounts </a:t>
            </a:r>
            <a:r>
              <a:rPr lang="en-US" dirty="0"/>
              <a:t>to the </a:t>
            </a:r>
            <a:r>
              <a:rPr lang="en-US" dirty="0" smtClean="0"/>
              <a:t>President</a:t>
            </a:r>
            <a:endParaRPr lang="en-US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04/01/2021: </a:t>
            </a:r>
            <a:r>
              <a:rPr lang="en-US" dirty="0"/>
              <a:t>Complete </a:t>
            </a:r>
            <a:r>
              <a:rPr lang="en-US" dirty="0" smtClean="0"/>
              <a:t>delivery </a:t>
            </a:r>
            <a:r>
              <a:rPr lang="en-US" dirty="0"/>
              <a:t>of c</a:t>
            </a:r>
            <a:r>
              <a:rPr lang="en-US" dirty="0" smtClean="0"/>
              <a:t>ounts </a:t>
            </a:r>
            <a:r>
              <a:rPr lang="en-US" dirty="0"/>
              <a:t>to the s</a:t>
            </a:r>
            <a:r>
              <a:rPr lang="en-US" dirty="0" smtClean="0"/>
              <a:t>tates</a:t>
            </a: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964" y="100546"/>
            <a:ext cx="2558532" cy="9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48" y="438206"/>
            <a:ext cx="7354816" cy="124968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Museo Slab 500" panose="02000000000000000000" pitchFamily="50" charset="0"/>
              </a:rPr>
              <a:t>Colorado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23" y="2530281"/>
            <a:ext cx="12679680" cy="6247959"/>
          </a:xfrm>
        </p:spPr>
        <p:txBody>
          <a:bodyPr/>
          <a:lstStyle/>
          <a:p>
            <a:pPr>
              <a:spcBef>
                <a:spcPts val="853"/>
              </a:spcBef>
            </a:pPr>
            <a:r>
              <a:rPr lang="en-US" dirty="0" smtClean="0"/>
              <a:t>Colorado 2020 Website</a:t>
            </a:r>
          </a:p>
          <a:p>
            <a:pPr lvl="1">
              <a:spcBef>
                <a:spcPts val="853"/>
              </a:spcBef>
            </a:pPr>
            <a:r>
              <a:rPr lang="en-US" b="1" dirty="0" smtClean="0">
                <a:solidFill>
                  <a:schemeClr val="bg2"/>
                </a:solidFill>
              </a:rPr>
              <a:t>demography.dola.colorado.gov/census_2020/</a:t>
            </a:r>
          </a:p>
          <a:p>
            <a:pPr>
              <a:spcBef>
                <a:spcPts val="853"/>
              </a:spcBef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853"/>
              </a:spcBef>
            </a:pPr>
            <a:r>
              <a:rPr lang="en-US" dirty="0" smtClean="0"/>
              <a:t>State Demography Office – </a:t>
            </a:r>
            <a:r>
              <a:rPr lang="en-US" dirty="0"/>
              <a:t>Adam Bickford – </a:t>
            </a:r>
            <a:r>
              <a:rPr lang="en-US" dirty="0">
                <a:hlinkClick r:id="rId2"/>
              </a:rPr>
              <a:t>adam.bickford@state.co.us</a:t>
            </a:r>
            <a:r>
              <a:rPr lang="en-US" dirty="0"/>
              <a:t> or 303 </a:t>
            </a:r>
            <a:r>
              <a:rPr lang="en-US" dirty="0" smtClean="0"/>
              <a:t>864-7753</a:t>
            </a:r>
          </a:p>
          <a:p>
            <a:pPr>
              <a:spcBef>
                <a:spcPts val="853"/>
              </a:spcBef>
            </a:pPr>
            <a:endParaRPr lang="en-US" dirty="0"/>
          </a:p>
          <a:p>
            <a:pPr>
              <a:spcBef>
                <a:spcPts val="853"/>
              </a:spcBef>
            </a:pPr>
            <a:r>
              <a:rPr lang="en-US" dirty="0" smtClean="0"/>
              <a:t>Census Partnership Coordinator – Lily </a:t>
            </a:r>
            <a:r>
              <a:rPr lang="en-US" dirty="0" err="1"/>
              <a:t>Griego</a:t>
            </a:r>
            <a:r>
              <a:rPr lang="en-US" dirty="0"/>
              <a:t> - </a:t>
            </a:r>
            <a:r>
              <a:rPr lang="en-US" dirty="0" smtClean="0">
                <a:hlinkClick r:id="rId3"/>
              </a:rPr>
              <a:t>Lily.Romero.Griego@2020Census.gov</a:t>
            </a:r>
            <a:r>
              <a:rPr lang="en-US" dirty="0" smtClean="0"/>
              <a:t> </a:t>
            </a:r>
            <a:r>
              <a:rPr lang="en-US" dirty="0"/>
              <a:t>or 303-489-6293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432" y="240250"/>
            <a:ext cx="3433564" cy="13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1800"/>
              </a:spcBef>
            </a:pPr>
            <a:r>
              <a:rPr lang="en-US" sz="3200" dirty="0"/>
              <a:t>State Demography Office</a:t>
            </a:r>
          </a:p>
          <a:p>
            <a:pPr marL="0" indent="0" algn="ctr">
              <a:spcBef>
                <a:spcPts val="1800"/>
              </a:spcBef>
            </a:pPr>
            <a:r>
              <a:rPr lang="en-US" sz="3200" dirty="0"/>
              <a:t>Department of Local Affairs</a:t>
            </a:r>
          </a:p>
          <a:p>
            <a:pPr marL="0" indent="0" algn="ctr">
              <a:spcBef>
                <a:spcPts val="1800"/>
              </a:spcBef>
            </a:pPr>
            <a:r>
              <a:rPr lang="en-US" sz="3200" dirty="0" smtClean="0"/>
              <a:t>Elizabeth Garner</a:t>
            </a:r>
            <a:endParaRPr lang="en-US" sz="3200" dirty="0"/>
          </a:p>
          <a:p>
            <a:pPr marL="0" indent="0" algn="ctr">
              <a:spcBef>
                <a:spcPts val="1800"/>
              </a:spcBef>
            </a:pPr>
            <a:r>
              <a:rPr lang="en-US" sz="3200" dirty="0" smtClean="0"/>
              <a:t>Elizabeth.garner@state.co.us</a:t>
            </a:r>
            <a:endParaRPr lang="en-US" sz="3200" dirty="0"/>
          </a:p>
          <a:p>
            <a:pPr marL="0" indent="0" algn="ctr">
              <a:spcBef>
                <a:spcPts val="1800"/>
              </a:spcBef>
            </a:pPr>
            <a:r>
              <a:rPr lang="en-US" sz="3200" dirty="0" smtClean="0"/>
              <a:t>303-864-7750</a:t>
            </a:r>
            <a:endParaRPr lang="en-US" sz="3200" dirty="0"/>
          </a:p>
          <a:p>
            <a:pPr marL="0" indent="0" algn="ctr">
              <a:spcBef>
                <a:spcPts val="1800"/>
              </a:spcBef>
            </a:pPr>
            <a:r>
              <a:rPr lang="en-US" sz="3200" dirty="0"/>
              <a:t>Demography.dola.colorado.gov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30" y="254214"/>
            <a:ext cx="10972800" cy="1249680"/>
          </a:xfrm>
        </p:spPr>
        <p:txBody>
          <a:bodyPr/>
          <a:lstStyle/>
          <a:p>
            <a:r>
              <a:rPr lang="en-US" dirty="0" smtClean="0"/>
              <a:t>Hispanic Origin and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9" y="1544898"/>
            <a:ext cx="5415970" cy="2749140"/>
          </a:xfr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69" y="1446747"/>
            <a:ext cx="5007846" cy="73479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9208" y="4845916"/>
            <a:ext cx="6577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two </a:t>
            </a:r>
            <a:r>
              <a:rPr lang="en-US" smtClean="0"/>
              <a:t>questions capture </a:t>
            </a:r>
            <a:r>
              <a:rPr lang="en-US" dirty="0" smtClean="0"/>
              <a:t>ethnic origins and nationalities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dirty="0" smtClean="0"/>
              <a:t>Hispanic Origin is asked separately to satisfy federal program requirements and inform policy research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dirty="0" smtClean="0"/>
              <a:t>Respondents can mark multiple races and nationalities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09" y="260097"/>
            <a:ext cx="11216640" cy="1885245"/>
          </a:xfrm>
        </p:spPr>
        <p:txBody>
          <a:bodyPr>
            <a:normAutofit/>
          </a:bodyPr>
          <a:lstStyle/>
          <a:p>
            <a:r>
              <a:rPr lang="en-US" sz="5973" dirty="0">
                <a:solidFill>
                  <a:srgbClr val="002060"/>
                </a:solidFill>
                <a:latin typeface="Museo Slab 500" panose="02000000000000000000" pitchFamily="50" charset="0"/>
              </a:rPr>
              <a:t>It’s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48" y="3959869"/>
            <a:ext cx="8747484" cy="4726932"/>
          </a:xfrm>
        </p:spPr>
        <p:txBody>
          <a:bodyPr>
            <a:normAutofit/>
          </a:bodyPr>
          <a:lstStyle/>
          <a:p>
            <a:pPr marL="650230" lvl="1" indent="0">
              <a:spcBef>
                <a:spcPts val="853"/>
              </a:spcBef>
              <a:spcAft>
                <a:spcPts val="853"/>
              </a:spcAft>
            </a:pPr>
            <a:r>
              <a:rPr lang="en-US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The number of seats each state has in the US House of Representatives.</a:t>
            </a:r>
          </a:p>
          <a:p>
            <a:pPr marL="1300460" lvl="1" indent="-650230">
              <a:spcBef>
                <a:spcPts val="853"/>
              </a:spcBef>
              <a:spcAft>
                <a:spcPts val="853"/>
              </a:spcAft>
              <a:buFont typeface="+mj-lt"/>
              <a:buAutoNum type="arabicPeriod"/>
            </a:pPr>
            <a:endParaRPr lang="en-US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650230" lvl="1" indent="0">
              <a:spcBef>
                <a:spcPts val="853"/>
              </a:spcBef>
              <a:spcAft>
                <a:spcPts val="853"/>
              </a:spcAft>
            </a:pPr>
            <a:r>
              <a:rPr lang="en-US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How </a:t>
            </a:r>
            <a:r>
              <a:rPr lang="en-US" dirty="0">
                <a:solidFill>
                  <a:schemeClr val="bg2"/>
                </a:solidFill>
                <a:latin typeface="Trebuchet MS" panose="020B0603020202020204" pitchFamily="34" charset="0"/>
              </a:rPr>
              <a:t>state house and senate districts are </a:t>
            </a:r>
            <a:r>
              <a:rPr lang="en-US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redrawn.</a:t>
            </a:r>
          </a:p>
          <a:p>
            <a:pPr marL="650230" lvl="1" indent="0">
              <a:spcBef>
                <a:spcPts val="853"/>
              </a:spcBef>
              <a:spcAft>
                <a:spcPts val="853"/>
              </a:spcAft>
            </a:pPr>
            <a:r>
              <a:rPr lang="en-US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County Commissioner and City Council Districts</a:t>
            </a:r>
            <a:endParaRPr lang="en-US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8" y="3613673"/>
            <a:ext cx="1581113" cy="1581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8" y="5719966"/>
            <a:ext cx="1197073" cy="1197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278" y="2080768"/>
            <a:ext cx="9477470" cy="1594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82" dirty="0">
                <a:latin typeface="Trebuchet MS" panose="020B0603020202020204" pitchFamily="34" charset="0"/>
              </a:rPr>
              <a:t>Census counts influence representation by determining: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63" y="202098"/>
            <a:ext cx="3426425" cy="13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19" y="0"/>
            <a:ext cx="10972800" cy="1252727"/>
          </a:xfrm>
        </p:spPr>
        <p:txBody>
          <a:bodyPr/>
          <a:lstStyle/>
          <a:p>
            <a:pPr algn="ctr"/>
            <a:r>
              <a:rPr lang="en-US" dirty="0" smtClean="0"/>
              <a:t>Reapportionment - Projection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9671" y="9009466"/>
            <a:ext cx="7875129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1" dirty="0">
                <a:solidFill>
                  <a:srgbClr val="FFFFFF"/>
                </a:solidFill>
              </a:rPr>
              <a:t>Source:  Election Data Services Inc. December 19,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227" y="866987"/>
            <a:ext cx="10401984" cy="80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278" y="2145342"/>
            <a:ext cx="11817236" cy="1735859"/>
          </a:xfrm>
        </p:spPr>
        <p:txBody>
          <a:bodyPr>
            <a:noAutofit/>
          </a:bodyPr>
          <a:lstStyle/>
          <a:p>
            <a:pPr marL="650230" indent="-650230">
              <a:spcBef>
                <a:spcPts val="853"/>
              </a:spcBef>
              <a:spcAft>
                <a:spcPts val="853"/>
              </a:spcAft>
            </a:pPr>
            <a:r>
              <a:rPr lang="en-US" altLang="en-US" dirty="0" smtClean="0">
                <a:latin typeface="Trebuchet MS" panose="020B0603020202020204" pitchFamily="34" charset="0"/>
              </a:rPr>
              <a:t>Colorado </a:t>
            </a:r>
            <a:r>
              <a:rPr lang="en-US" altLang="en-US" dirty="0">
                <a:latin typeface="Trebuchet MS" panose="020B0603020202020204" pitchFamily="34" charset="0"/>
              </a:rPr>
              <a:t>receives ~</a:t>
            </a:r>
            <a:r>
              <a:rPr lang="en-US" altLang="en-US" dirty="0" smtClean="0">
                <a:latin typeface="Trebuchet MS" panose="020B0603020202020204" pitchFamily="34" charset="0"/>
              </a:rPr>
              <a:t>$</a:t>
            </a:r>
            <a:r>
              <a:rPr lang="en-US" altLang="en-US" dirty="0">
                <a:latin typeface="Trebuchet MS" panose="020B0603020202020204" pitchFamily="34" charset="0"/>
              </a:rPr>
              <a:t>2,300/person per </a:t>
            </a:r>
            <a:r>
              <a:rPr lang="en-US" altLang="en-US" dirty="0" smtClean="0">
                <a:latin typeface="Trebuchet MS" panose="020B0603020202020204" pitchFamily="34" charset="0"/>
              </a:rPr>
              <a:t>year, or over $13 billion annually for programs like:</a:t>
            </a:r>
            <a:endParaRPr lang="en-US" altLang="en-US" dirty="0">
              <a:latin typeface="Trebuchet MS" panose="020B0603020202020204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44600" y="4191000"/>
            <a:ext cx="6392334" cy="411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729" tIns="64865" rIns="129729" bIns="64865">
            <a:spAutoFit/>
          </a:bodyPr>
          <a:lstStyle/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Senior Services</a:t>
            </a:r>
          </a:p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Health Services</a:t>
            </a:r>
          </a:p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Public Housing (Section 8)</a:t>
            </a:r>
          </a:p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Public Assistance (SNAP)</a:t>
            </a:r>
          </a:p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Women, Infants, &amp; Children (WIC)</a:t>
            </a:r>
          </a:p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Education</a:t>
            </a:r>
          </a:p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School Lunch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817736" y="4191000"/>
            <a:ext cx="5101639" cy="411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729" tIns="64865" rIns="129729" bIns="64865">
            <a:spAutoFit/>
          </a:bodyPr>
          <a:lstStyle/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Road Improvements</a:t>
            </a:r>
          </a:p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Programs for Veterans</a:t>
            </a:r>
          </a:p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Community Colleges</a:t>
            </a:r>
          </a:p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Tuition Assistance</a:t>
            </a:r>
          </a:p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Health Centers</a:t>
            </a:r>
          </a:p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Public Libraries</a:t>
            </a:r>
          </a:p>
          <a:p>
            <a:pPr marL="487672" indent="-487672" defTabSz="581154">
              <a:spcBef>
                <a:spcPts val="569"/>
              </a:spcBef>
              <a:spcAft>
                <a:spcPts val="569"/>
              </a:spcAft>
              <a:buFont typeface="Wingdings" panose="05000000000000000000" pitchFamily="2" charset="2"/>
              <a:buChar char="§"/>
            </a:pPr>
            <a:r>
              <a:rPr lang="en-US" altLang="en-US" sz="2844" dirty="0">
                <a:solidFill>
                  <a:srgbClr val="002868"/>
                </a:solidFill>
                <a:latin typeface="Trebuchet MS" panose="020B0603020202020204" pitchFamily="34" charset="0"/>
              </a:rPr>
              <a:t>Community Centers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4278" y="260097"/>
            <a:ext cx="11216640" cy="1885245"/>
          </a:xfrm>
          <a:prstGeom prst="rect">
            <a:avLst/>
          </a:prstGeom>
        </p:spPr>
        <p:txBody>
          <a:bodyPr vert="horz" lIns="130048" tIns="65024" rIns="130048" bIns="6502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973" dirty="0">
                <a:solidFill>
                  <a:srgbClr val="002060"/>
                </a:solidFill>
                <a:latin typeface="Museo Slab 500" panose="02000000000000000000" pitchFamily="50" charset="0"/>
              </a:rPr>
              <a:t>It’s Important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63" y="202098"/>
            <a:ext cx="3426425" cy="13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78" y="260097"/>
            <a:ext cx="11216640" cy="1885245"/>
          </a:xfrm>
        </p:spPr>
        <p:txBody>
          <a:bodyPr>
            <a:normAutofit/>
          </a:bodyPr>
          <a:lstStyle/>
          <a:p>
            <a:r>
              <a:rPr lang="en-US" sz="5973" dirty="0">
                <a:solidFill>
                  <a:srgbClr val="002060"/>
                </a:solidFill>
                <a:latin typeface="Museo Slab 500" panose="02000000000000000000" pitchFamily="50" charset="0"/>
              </a:rPr>
              <a:t>It’s Important</a:t>
            </a:r>
            <a:endParaRPr lang="en-US" sz="5973" dirty="0">
              <a:latin typeface="Museo Slab 5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511693"/>
            <a:ext cx="7565231" cy="5896579"/>
          </a:xfrm>
        </p:spPr>
        <p:txBody>
          <a:bodyPr/>
          <a:lstStyle/>
          <a:p>
            <a:pPr marL="0" indent="0"/>
            <a:r>
              <a:rPr lang="en-US" dirty="0" smtClean="0">
                <a:latin typeface="Trebuchet MS" panose="020B0603020202020204" pitchFamily="34" charset="0"/>
              </a:rPr>
              <a:t>Census </a:t>
            </a:r>
            <a:r>
              <a:rPr lang="en-US" dirty="0">
                <a:latin typeface="Trebuchet MS" panose="020B0603020202020204" pitchFamily="34" charset="0"/>
              </a:rPr>
              <a:t>data is used for planning, program evaluation, business analysis, and service provision</a:t>
            </a:r>
            <a:r>
              <a:rPr lang="en-US" dirty="0" smtClean="0">
                <a:latin typeface="Trebuchet MS" panose="020B0603020202020204" pitchFamily="34" charset="0"/>
              </a:rPr>
              <a:t>.</a:t>
            </a:r>
          </a:p>
          <a:p>
            <a:pPr marL="0" indent="0"/>
            <a:r>
              <a:rPr lang="en-US" dirty="0" smtClean="0">
                <a:latin typeface="Trebuchet MS" panose="020B0603020202020204" pitchFamily="34" charset="0"/>
              </a:rPr>
              <a:t>Used as a base population for the next 10 years.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63" y="202098"/>
            <a:ext cx="3426425" cy="1300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5" t="4749" r="34929"/>
          <a:stretch/>
        </p:blipFill>
        <p:spPr>
          <a:xfrm>
            <a:off x="8229812" y="2080767"/>
            <a:ext cx="4229065" cy="67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000" y="533400"/>
            <a:ext cx="8153400" cy="2057400"/>
          </a:xfrm>
        </p:spPr>
        <p:txBody>
          <a:bodyPr/>
          <a:lstStyle/>
          <a:p>
            <a:r>
              <a:rPr lang="en-US" sz="5973" kern="1200" dirty="0">
                <a:solidFill>
                  <a:srgbClr val="002060"/>
                </a:solidFill>
                <a:latin typeface="Museo Slab 500" panose="02000000000000000000" pitchFamily="50" charset="0"/>
              </a:rPr>
              <a:t>Importance of </a:t>
            </a:r>
            <a:r>
              <a:rPr lang="en-US" sz="5973" kern="1200" dirty="0" smtClean="0">
                <a:solidFill>
                  <a:srgbClr val="002060"/>
                </a:solidFill>
                <a:latin typeface="Museo Slab 500" panose="02000000000000000000" pitchFamily="50" charset="0"/>
              </a:rPr>
              <a:t> the Census </a:t>
            </a:r>
            <a:r>
              <a:rPr lang="en-US" sz="5973" kern="1200" dirty="0">
                <a:solidFill>
                  <a:srgbClr val="002060"/>
                </a:solidFill>
                <a:latin typeface="Museo Slab 500" panose="02000000000000000000" pitchFamily="50" charset="0"/>
              </a:rPr>
              <a:t>To Businesses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0876" y="2743200"/>
            <a:ext cx="10972800" cy="57150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Businesses </a:t>
            </a:r>
            <a:r>
              <a:rPr lang="en-US" dirty="0" smtClean="0"/>
              <a:t>depend </a:t>
            </a:r>
            <a:r>
              <a:rPr lang="en-US" dirty="0"/>
              <a:t>heavily </a:t>
            </a:r>
            <a:r>
              <a:rPr lang="en-US" dirty="0" smtClean="0"/>
              <a:t>in Census data and in </a:t>
            </a:r>
            <a:r>
              <a:rPr lang="en-US" dirty="0"/>
              <a:t>understanding how to reach and how to communicate with customers and </a:t>
            </a:r>
            <a:r>
              <a:rPr lang="en-US" dirty="0" smtClean="0"/>
              <a:t>employees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Characteristics of your clients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Best areas to advertise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539" y="4648200"/>
            <a:ext cx="5996461" cy="4221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003" y="76200"/>
            <a:ext cx="342624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6" y="1392766"/>
            <a:ext cx="10972800" cy="2175932"/>
          </a:xfrm>
        </p:spPr>
        <p:txBody>
          <a:bodyPr/>
          <a:lstStyle/>
          <a:p>
            <a:pPr algn="ctr"/>
            <a:r>
              <a:rPr lang="en-US" sz="5973" kern="1200" dirty="0">
                <a:solidFill>
                  <a:srgbClr val="002060"/>
                </a:solidFill>
                <a:latin typeface="Museo Slab 500" panose="02000000000000000000" pitchFamily="50" charset="0"/>
              </a:rPr>
              <a:t>Count Everyone Once, and Only Once, In the Right Place.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413" y="3568698"/>
            <a:ext cx="11595947" cy="520954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Housing units /addresses are used as the foundation for the population 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Census form information will be sent to households using the Master Address 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Importance of having all housing units in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Importance of having boundaries updated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551" y="94205"/>
            <a:ext cx="342624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78" y="260097"/>
            <a:ext cx="11216640" cy="1885245"/>
          </a:xfrm>
        </p:spPr>
        <p:txBody>
          <a:bodyPr>
            <a:normAutofit/>
          </a:bodyPr>
          <a:lstStyle/>
          <a:p>
            <a:r>
              <a:rPr lang="en-US" sz="5973" dirty="0">
                <a:solidFill>
                  <a:srgbClr val="002060"/>
                </a:solidFill>
                <a:latin typeface="Museo Slab 500" panose="02000000000000000000" pitchFamily="50" charset="0"/>
              </a:rPr>
              <a:t>It’s Easy </a:t>
            </a:r>
            <a:endParaRPr lang="en-US" sz="5973" dirty="0">
              <a:latin typeface="Museo Slab 5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277" y="2080767"/>
            <a:ext cx="6086790" cy="4408085"/>
          </a:xfrm>
        </p:spPr>
        <p:txBody>
          <a:bodyPr>
            <a:normAutofit/>
          </a:bodyPr>
          <a:lstStyle/>
          <a:p>
            <a:pPr marL="0" indent="0">
              <a:spcBef>
                <a:spcPts val="853"/>
              </a:spcBef>
              <a:spcAft>
                <a:spcPts val="853"/>
              </a:spcAft>
            </a:pPr>
            <a:r>
              <a:rPr lang="en-US" dirty="0">
                <a:latin typeface="Trebuchet MS" panose="020B0603020202020204" pitchFamily="34" charset="0"/>
              </a:rPr>
              <a:t>11 </a:t>
            </a:r>
            <a:r>
              <a:rPr lang="en-US" dirty="0" smtClean="0">
                <a:latin typeface="Trebuchet MS" panose="020B0603020202020204" pitchFamily="34" charset="0"/>
              </a:rPr>
              <a:t>Questions</a:t>
            </a:r>
          </a:p>
          <a:p>
            <a:pPr marL="0" indent="0">
              <a:spcBef>
                <a:spcPts val="853"/>
              </a:spcBef>
              <a:spcAft>
                <a:spcPts val="853"/>
              </a:spcAft>
            </a:pPr>
            <a:r>
              <a:rPr lang="en-US" dirty="0" smtClean="0">
                <a:latin typeface="Trebuchet MS" panose="020B0603020202020204" pitchFamily="34" charset="0"/>
              </a:rPr>
              <a:t>4 Ways to Respond</a:t>
            </a:r>
            <a:endParaRPr lang="en-US" dirty="0">
              <a:latin typeface="Trebuchet MS" panose="020B0603020202020204" pitchFamily="34" charset="0"/>
            </a:endParaRPr>
          </a:p>
          <a:p>
            <a:pPr marL="742961" lvl="1" indent="-514350">
              <a:spcBef>
                <a:spcPts val="569"/>
              </a:spcBef>
              <a:spcAft>
                <a:spcPts val="569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Online</a:t>
            </a:r>
          </a:p>
          <a:p>
            <a:pPr marL="742961" lvl="1" indent="-514350">
              <a:spcBef>
                <a:spcPts val="569"/>
              </a:spcBef>
              <a:spcAft>
                <a:spcPts val="569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By Phone</a:t>
            </a:r>
          </a:p>
          <a:p>
            <a:pPr marL="742961" lvl="1" indent="-514350">
              <a:spcBef>
                <a:spcPts val="569"/>
              </a:spcBef>
              <a:spcAft>
                <a:spcPts val="569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By Mail-in Form</a:t>
            </a:r>
          </a:p>
          <a:p>
            <a:pPr marL="742961" lvl="1" indent="-514350">
              <a:spcBef>
                <a:spcPts val="569"/>
              </a:spcBef>
              <a:spcAft>
                <a:spcPts val="569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In-person, Through an   Enumerator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63" y="202098"/>
            <a:ext cx="3426425" cy="1300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50955" y="6761153"/>
            <a:ext cx="847556" cy="645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749" y="5443436"/>
            <a:ext cx="806298" cy="780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511" y="7747553"/>
            <a:ext cx="511505" cy="1045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511" y="3493929"/>
            <a:ext cx="975360" cy="78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52" y="2394718"/>
            <a:ext cx="5383068" cy="3844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400" y="6171448"/>
            <a:ext cx="11397083" cy="315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53"/>
              </a:spcBef>
              <a:spcAft>
                <a:spcPts val="853"/>
              </a:spcAft>
            </a:pPr>
            <a:r>
              <a:rPr lang="en-US" sz="3982" dirty="0">
                <a:latin typeface="Trebuchet MS" panose="020B0603020202020204" pitchFamily="34" charset="0"/>
              </a:rPr>
              <a:t>13 </a:t>
            </a:r>
            <a:r>
              <a:rPr lang="en-US" sz="3982" dirty="0" smtClean="0">
                <a:latin typeface="Trebuchet MS" panose="020B0603020202020204" pitchFamily="34" charset="0"/>
              </a:rPr>
              <a:t>Languages</a:t>
            </a:r>
          </a:p>
          <a:p>
            <a:pPr>
              <a:spcBef>
                <a:spcPts val="853"/>
              </a:spcBef>
              <a:spcAft>
                <a:spcPts val="853"/>
              </a:spcAft>
            </a:pPr>
            <a:r>
              <a:rPr lang="en-US" sz="3413" dirty="0" smtClean="0">
                <a:latin typeface="Trebuchet MS" panose="020B0603020202020204" pitchFamily="34" charset="0"/>
              </a:rPr>
              <a:t>English</a:t>
            </a:r>
            <a:r>
              <a:rPr lang="en-US" sz="3413" dirty="0">
                <a:latin typeface="Trebuchet MS" panose="020B0603020202020204" pitchFamily="34" charset="0"/>
              </a:rPr>
              <a:t>, Spanish, Chinese, Vietnamese, Korean, Russian, Arabic, French, Tagalog, Polish, Haitian Creole, Portuguese, and Japanese</a:t>
            </a:r>
            <a:endParaRPr lang="en-US" altLang="en-US" sz="3413" dirty="0">
              <a:latin typeface="Trebuchet MS" panose="020B0603020202020204" pitchFamily="34" charset="0"/>
            </a:endParaRPr>
          </a:p>
          <a:p>
            <a:endParaRPr lang="en-US" sz="3413" dirty="0"/>
          </a:p>
        </p:txBody>
      </p:sp>
    </p:spTree>
    <p:extLst>
      <p:ext uri="{BB962C8B-B14F-4D97-AF65-F5344CB8AC3E}">
        <p14:creationId xmlns:p14="http://schemas.microsoft.com/office/powerpoint/2010/main" val="3900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4C05F976-800D-49F5-A5D1-C2C2BC406E58}"/>
    </a:ext>
  </a:extLst>
</a:theme>
</file>

<file path=ppt/theme/theme2.xml><?xml version="1.0" encoding="utf-8"?>
<a:theme xmlns:a="http://schemas.openxmlformats.org/drawingml/2006/main" name="7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B4D588D2-109C-43EC-A1A1-28CA1649746F}" vid="{19A29E61-55EA-47E8-ACD7-B79261AF092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DOLA Powerpoint Template with 2019 Logo (1)</Template>
  <TotalTime>527</TotalTime>
  <Words>1603</Words>
  <Application>Microsoft Office PowerPoint</Application>
  <PresentationFormat>Custom</PresentationFormat>
  <Paragraphs>209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Avenir</vt:lpstr>
      <vt:lpstr>Calibri</vt:lpstr>
      <vt:lpstr>Museo Slab 500</vt:lpstr>
      <vt:lpstr>Times New Roman</vt:lpstr>
      <vt:lpstr>Trebuchet MS</vt:lpstr>
      <vt:lpstr>Wingdings</vt:lpstr>
      <vt:lpstr>8_Office Theme</vt:lpstr>
      <vt:lpstr>7_Office Theme</vt:lpstr>
      <vt:lpstr>PowerPoint Presentation</vt:lpstr>
      <vt:lpstr>What is a census?</vt:lpstr>
      <vt:lpstr>It’s Important</vt:lpstr>
      <vt:lpstr>Reapportionment - Projection</vt:lpstr>
      <vt:lpstr>PowerPoint Presentation</vt:lpstr>
      <vt:lpstr>It’s Important</vt:lpstr>
      <vt:lpstr>Importance of  the Census To Businesses</vt:lpstr>
      <vt:lpstr>Count Everyone Once, and Only Once, In the Right Place.</vt:lpstr>
      <vt:lpstr>It’s Easy </vt:lpstr>
      <vt:lpstr>Census 2020 Questions</vt:lpstr>
      <vt:lpstr>Citizenship Question</vt:lpstr>
      <vt:lpstr>Its Easy</vt:lpstr>
      <vt:lpstr>Special Populations</vt:lpstr>
      <vt:lpstr>Will a Census Enumerator come to my house?</vt:lpstr>
      <vt:lpstr>It’s Safe </vt:lpstr>
      <vt:lpstr>Challenges to a Successful Census</vt:lpstr>
      <vt:lpstr>Harder to Survey Populations</vt:lpstr>
      <vt:lpstr>How Will This Work?</vt:lpstr>
      <vt:lpstr>PowerPoint Presentation</vt:lpstr>
      <vt:lpstr>What is the State Demography Office’s and Dola’s Role?</vt:lpstr>
      <vt:lpstr>State Complete Count Campaign</vt:lpstr>
      <vt:lpstr>Local Complete Count Committees</vt:lpstr>
      <vt:lpstr>Marketing and Outreach Educate, Engage, Encourage </vt:lpstr>
      <vt:lpstr>Colorado Census Website </vt:lpstr>
      <vt:lpstr>How to Support the Census</vt:lpstr>
      <vt:lpstr>Planning Timeline</vt:lpstr>
      <vt:lpstr>Colorado Resources</vt:lpstr>
      <vt:lpstr>Thank you</vt:lpstr>
      <vt:lpstr>Hispanic Origin and Race</vt:lpstr>
    </vt:vector>
  </TitlesOfParts>
  <Company>Dept. of Local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Bryant, Natriece</dc:creator>
  <cp:lastModifiedBy>Elizabeth Garner</cp:lastModifiedBy>
  <cp:revision>28</cp:revision>
  <cp:lastPrinted>2016-06-17T00:17:42Z</cp:lastPrinted>
  <dcterms:created xsi:type="dcterms:W3CDTF">2019-05-14T13:59:43Z</dcterms:created>
  <dcterms:modified xsi:type="dcterms:W3CDTF">2019-06-05T19:19:35Z</dcterms:modified>
</cp:coreProperties>
</file>