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</p:sldMasterIdLst>
  <p:notesMasterIdLst>
    <p:notesMasterId r:id="rId13"/>
  </p:notesMasterIdLst>
  <p:sldIdLst>
    <p:sldId id="263" r:id="rId4"/>
    <p:sldId id="321" r:id="rId5"/>
    <p:sldId id="323" r:id="rId6"/>
    <p:sldId id="376" r:id="rId7"/>
    <p:sldId id="351" r:id="rId8"/>
    <p:sldId id="356" r:id="rId9"/>
    <p:sldId id="379" r:id="rId10"/>
    <p:sldId id="357" r:id="rId11"/>
    <p:sldId id="371" r:id="rId1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0C0C0"/>
    <a:srgbClr val="002453"/>
    <a:srgbClr val="465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792B2-126C-7E45-9094-32BC5D406EF2}" type="doc">
      <dgm:prSet loTypeId="urn:microsoft.com/office/officeart/2005/8/layout/pyramid4" loCatId="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52A5BD2-E57C-D04F-B3D4-4A5459594CA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low-input,  strategic project</a:t>
          </a:r>
        </a:p>
      </dgm:t>
    </dgm:pt>
    <dgm:pt modelId="{19EFD196-C229-CF41-80EE-FC37467EBB7E}" type="parTrans" cxnId="{7F71EEB2-3B92-1444-9192-02F66CB263DA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E1215EAA-0B15-7845-A58A-00E90C974B0E}" type="sibTrans" cxnId="{7F71EEB2-3B92-1444-9192-02F66CB263DA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BA4CE05D-1A2E-8243-AC33-F1F2B58C901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gives too much, gets too little</a:t>
          </a:r>
        </a:p>
      </dgm:t>
    </dgm:pt>
    <dgm:pt modelId="{0F80EC91-DFC1-EC4E-9202-848F83C2E9F0}" type="parTrans" cxnId="{AE670650-491D-C545-85D7-6827CDAAB853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5CE05CA7-536A-D246-8198-F45E58A3D2F2}" type="sibTrans" cxnId="{AE670650-491D-C545-85D7-6827CDAAB853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9BFE7FF5-1DED-354B-B646-B7E6C55B8EF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400" b="1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OZ Sweet spot</a:t>
          </a:r>
        </a:p>
      </dgm:t>
    </dgm:pt>
    <dgm:pt modelId="{1C7D66CA-3B41-114B-81C9-64BB68A994A4}" type="parTrans" cxnId="{A688A1FD-5254-D544-B0E6-8BF51AB027E0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9FFB3A52-C271-7E4F-9472-9AAB12A2BE72}" type="sibTrans" cxnId="{A688A1FD-5254-D544-B0E6-8BF51AB027E0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CCA1E8D1-78DE-3B46-B332-C45F7919F57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High-input public interest project </a:t>
          </a:r>
        </a:p>
      </dgm:t>
    </dgm:pt>
    <dgm:pt modelId="{F8B5A4B7-BFA3-1143-9C42-A6ED1984691A}" type="parTrans" cxnId="{F915EE55-188A-EE4D-AA69-DAC6B1718FD4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5BCFDDE0-AC8A-8847-88C6-B25BBAFC51C0}" type="sibTrans" cxnId="{F915EE55-188A-EE4D-AA69-DAC6B1718FD4}">
      <dgm:prSet/>
      <dgm:spPr/>
      <dgm:t>
        <a:bodyPr/>
        <a:lstStyle/>
        <a:p>
          <a:endParaRPr lang="en-US">
            <a:latin typeface="PT Sans" panose="020B0503020203020204" pitchFamily="34" charset="77"/>
          </a:endParaRPr>
        </a:p>
      </dgm:t>
    </dgm:pt>
    <dgm:pt modelId="{5E9AD4A3-67D0-974E-A35A-B0FBAF656B33}" type="pres">
      <dgm:prSet presAssocID="{632792B2-126C-7E45-9094-32BC5D406EF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6D4B58-107F-D34B-9600-80BCB5021087}" type="pres">
      <dgm:prSet presAssocID="{632792B2-126C-7E45-9094-32BC5D406EF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8FF2D-C016-E64D-BABD-85332C8D3A8D}" type="pres">
      <dgm:prSet presAssocID="{632792B2-126C-7E45-9094-32BC5D406EF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6A4B9-086E-D042-8CF4-662E5C85DFF4}" type="pres">
      <dgm:prSet presAssocID="{632792B2-126C-7E45-9094-32BC5D406EF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9DB4F-1363-FF49-B1D1-8614C9F55EA3}" type="pres">
      <dgm:prSet presAssocID="{632792B2-126C-7E45-9094-32BC5D406EF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1BAB1-C694-E346-9E3E-4B0EAD65D06A}" type="presOf" srcId="{632792B2-126C-7E45-9094-32BC5D406EF2}" destId="{5E9AD4A3-67D0-974E-A35A-B0FBAF656B33}" srcOrd="0" destOrd="0" presId="urn:microsoft.com/office/officeart/2005/8/layout/pyramid4"/>
    <dgm:cxn modelId="{7F71EEB2-3B92-1444-9192-02F66CB263DA}" srcId="{632792B2-126C-7E45-9094-32BC5D406EF2}" destId="{852A5BD2-E57C-D04F-B3D4-4A5459594CAC}" srcOrd="0" destOrd="0" parTransId="{19EFD196-C229-CF41-80EE-FC37467EBB7E}" sibTransId="{E1215EAA-0B15-7845-A58A-00E90C974B0E}"/>
    <dgm:cxn modelId="{971C3FE1-1838-ED4A-BDEA-501692F3B765}" type="presOf" srcId="{852A5BD2-E57C-D04F-B3D4-4A5459594CAC}" destId="{C76D4B58-107F-D34B-9600-80BCB5021087}" srcOrd="0" destOrd="0" presId="urn:microsoft.com/office/officeart/2005/8/layout/pyramid4"/>
    <dgm:cxn modelId="{D5D2C7C6-43E7-914C-B076-868DCED02E97}" type="presOf" srcId="{BA4CE05D-1A2E-8243-AC33-F1F2B58C9010}" destId="{3C08FF2D-C016-E64D-BABD-85332C8D3A8D}" srcOrd="0" destOrd="0" presId="urn:microsoft.com/office/officeart/2005/8/layout/pyramid4"/>
    <dgm:cxn modelId="{9874C3D3-2859-9444-A5DA-AB955CCF0334}" type="presOf" srcId="{9BFE7FF5-1DED-354B-B646-B7E6C55B8EF3}" destId="{6EB6A4B9-086E-D042-8CF4-662E5C85DFF4}" srcOrd="0" destOrd="0" presId="urn:microsoft.com/office/officeart/2005/8/layout/pyramid4"/>
    <dgm:cxn modelId="{AE670650-491D-C545-85D7-6827CDAAB853}" srcId="{632792B2-126C-7E45-9094-32BC5D406EF2}" destId="{BA4CE05D-1A2E-8243-AC33-F1F2B58C9010}" srcOrd="1" destOrd="0" parTransId="{0F80EC91-DFC1-EC4E-9202-848F83C2E9F0}" sibTransId="{5CE05CA7-536A-D246-8198-F45E58A3D2F2}"/>
    <dgm:cxn modelId="{7F2D00F0-B743-3749-A55B-42363BCB8EE2}" type="presOf" srcId="{CCA1E8D1-78DE-3B46-B332-C45F7919F573}" destId="{0CE9DB4F-1363-FF49-B1D1-8614C9F55EA3}" srcOrd="0" destOrd="0" presId="urn:microsoft.com/office/officeart/2005/8/layout/pyramid4"/>
    <dgm:cxn modelId="{A688A1FD-5254-D544-B0E6-8BF51AB027E0}" srcId="{632792B2-126C-7E45-9094-32BC5D406EF2}" destId="{9BFE7FF5-1DED-354B-B646-B7E6C55B8EF3}" srcOrd="2" destOrd="0" parTransId="{1C7D66CA-3B41-114B-81C9-64BB68A994A4}" sibTransId="{9FFB3A52-C271-7E4F-9472-9AAB12A2BE72}"/>
    <dgm:cxn modelId="{F915EE55-188A-EE4D-AA69-DAC6B1718FD4}" srcId="{632792B2-126C-7E45-9094-32BC5D406EF2}" destId="{CCA1E8D1-78DE-3B46-B332-C45F7919F573}" srcOrd="3" destOrd="0" parTransId="{F8B5A4B7-BFA3-1143-9C42-A6ED1984691A}" sibTransId="{5BCFDDE0-AC8A-8847-88C6-B25BBAFC51C0}"/>
    <dgm:cxn modelId="{668B84EA-3C40-B542-95EE-AA7330586AD7}" type="presParOf" srcId="{5E9AD4A3-67D0-974E-A35A-B0FBAF656B33}" destId="{C76D4B58-107F-D34B-9600-80BCB5021087}" srcOrd="0" destOrd="0" presId="urn:microsoft.com/office/officeart/2005/8/layout/pyramid4"/>
    <dgm:cxn modelId="{7574E99B-9A7F-4141-9049-D413C4EBED52}" type="presParOf" srcId="{5E9AD4A3-67D0-974E-A35A-B0FBAF656B33}" destId="{3C08FF2D-C016-E64D-BABD-85332C8D3A8D}" srcOrd="1" destOrd="0" presId="urn:microsoft.com/office/officeart/2005/8/layout/pyramid4"/>
    <dgm:cxn modelId="{E88C8CD7-8037-684E-BEF5-115F92EFF259}" type="presParOf" srcId="{5E9AD4A3-67D0-974E-A35A-B0FBAF656B33}" destId="{6EB6A4B9-086E-D042-8CF4-662E5C85DFF4}" srcOrd="2" destOrd="0" presId="urn:microsoft.com/office/officeart/2005/8/layout/pyramid4"/>
    <dgm:cxn modelId="{DFC1E4DE-34B2-D941-8BCF-4787019CA155}" type="presParOf" srcId="{5E9AD4A3-67D0-974E-A35A-B0FBAF656B33}" destId="{0CE9DB4F-1363-FF49-B1D1-8614C9F55EA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D4B58-107F-D34B-9600-80BCB5021087}">
      <dsp:nvSpPr>
        <dsp:cNvPr id="0" name=""/>
        <dsp:cNvSpPr/>
      </dsp:nvSpPr>
      <dsp:spPr>
        <a:xfrm>
          <a:off x="1982793" y="0"/>
          <a:ext cx="1982793" cy="1982793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low-input,  strategic project</a:t>
          </a:r>
        </a:p>
      </dsp:txBody>
      <dsp:txXfrm>
        <a:off x="2478491" y="991397"/>
        <a:ext cx="991397" cy="991396"/>
      </dsp:txXfrm>
    </dsp:sp>
    <dsp:sp modelId="{3C08FF2D-C016-E64D-BABD-85332C8D3A8D}">
      <dsp:nvSpPr>
        <dsp:cNvPr id="0" name=""/>
        <dsp:cNvSpPr/>
      </dsp:nvSpPr>
      <dsp:spPr>
        <a:xfrm>
          <a:off x="991396" y="1982793"/>
          <a:ext cx="1982793" cy="1982793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Community gives too much, gets too little</a:t>
          </a:r>
        </a:p>
      </dsp:txBody>
      <dsp:txXfrm>
        <a:off x="1487094" y="2974190"/>
        <a:ext cx="991397" cy="991396"/>
      </dsp:txXfrm>
    </dsp:sp>
    <dsp:sp modelId="{6EB6A4B9-086E-D042-8CF4-662E5C85DFF4}">
      <dsp:nvSpPr>
        <dsp:cNvPr id="0" name=""/>
        <dsp:cNvSpPr/>
      </dsp:nvSpPr>
      <dsp:spPr>
        <a:xfrm rot="10800000">
          <a:off x="1982793" y="1982793"/>
          <a:ext cx="1982793" cy="1982793"/>
        </a:xfrm>
        <a:prstGeom prst="triangl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>
            <a:solidFill>
              <a:schemeClr val="accent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rPr>
            <a:t>OZ Sweet spot</a:t>
          </a:r>
        </a:p>
      </dsp:txBody>
      <dsp:txXfrm rot="10800000">
        <a:off x="2478491" y="1982793"/>
        <a:ext cx="991397" cy="991396"/>
      </dsp:txXfrm>
    </dsp:sp>
    <dsp:sp modelId="{0CE9DB4F-1363-FF49-B1D1-8614C9F55EA3}">
      <dsp:nvSpPr>
        <dsp:cNvPr id="0" name=""/>
        <dsp:cNvSpPr/>
      </dsp:nvSpPr>
      <dsp:spPr>
        <a:xfrm>
          <a:off x="2974190" y="1982793"/>
          <a:ext cx="1982793" cy="1982793"/>
        </a:xfrm>
        <a:prstGeom prst="triangl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High-input public interest project </a:t>
          </a:r>
        </a:p>
      </dsp:txBody>
      <dsp:txXfrm>
        <a:off x="3469888" y="2974190"/>
        <a:ext cx="991397" cy="99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616" tIns="46808" rIns="93616" bIns="46808" rtlCol="0"/>
          <a:lstStyle>
            <a:lvl1pPr algn="r">
              <a:defRPr sz="1200"/>
            </a:lvl1pPr>
          </a:lstStyle>
          <a:p>
            <a:fld id="{7CC8F95D-5E3D-4E3E-BAA2-60C8B00B85A8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16" tIns="46808" rIns="93616" bIns="468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616" tIns="46808" rIns="93616" bIns="4680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616" tIns="46808" rIns="93616" bIns="46808" rtlCol="0" anchor="b"/>
          <a:lstStyle>
            <a:lvl1pPr algn="r">
              <a:defRPr sz="1200"/>
            </a:lvl1pPr>
          </a:lstStyle>
          <a:p>
            <a:fld id="{013AE4E8-4E56-4493-9799-B0E16444E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formed the basis of a prospectus today!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40A1439A-3180-FC48-B0B9-CBB4015AA78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008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conversations can be fruitful even if they don’t lead</a:t>
            </a:r>
            <a:r>
              <a:rPr lang="en-US" baseline="0" dirty="0" smtClean="0"/>
              <a:t> to OZ investments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237"/>
            <a:fld id="{40A1439A-3180-FC48-B0B9-CBB4015AA78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3237"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492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.templa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o-peak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07" y="6238098"/>
            <a:ext cx="437388" cy="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0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53585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61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3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6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co_oedit__dept_300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75" y="2856148"/>
            <a:ext cx="7540826" cy="12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45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67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5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6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767953" y="1875234"/>
            <a:ext cx="1071563" cy="1071563"/>
          </a:xfrm>
          <a:prstGeom prst="rect">
            <a:avLst/>
          </a:prstGeom>
          <a:solidFill>
            <a:srgbClr val="003366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14375" y="1500187"/>
            <a:ext cx="2946797" cy="34191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OEDIT</a:t>
            </a:r>
            <a:r>
              <a:rPr lang="en-US" baseline="0" dirty="0" smtClean="0">
                <a:solidFill>
                  <a:srgbClr val="FFFFFF"/>
                </a:solidFill>
              </a:rPr>
              <a:t> colors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160984" y="1875234"/>
            <a:ext cx="1071563" cy="1071563"/>
          </a:xfrm>
          <a:prstGeom prst="rect">
            <a:avLst/>
          </a:prstGeom>
          <a:solidFill>
            <a:srgbClr val="606F76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554015" y="1875234"/>
            <a:ext cx="1071563" cy="1071563"/>
          </a:xfrm>
          <a:prstGeom prst="rect">
            <a:avLst/>
          </a:prstGeom>
          <a:solidFill>
            <a:srgbClr val="FDBA1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160984" y="3214687"/>
            <a:ext cx="1071563" cy="10715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67953" y="3214687"/>
            <a:ext cx="1071563" cy="1071563"/>
          </a:xfrm>
          <a:prstGeom prst="rect">
            <a:avLst/>
          </a:prstGeom>
          <a:solidFill>
            <a:srgbClr val="D2263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14375" y="4875610"/>
            <a:ext cx="7822406" cy="106519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190866" indent="-190866">
              <a:buSzPct val="75000"/>
              <a:buFontTx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When inserting lockups into keynote slide presentations, use </a:t>
            </a:r>
            <a:r>
              <a:rPr lang="en-US" sz="1300" dirty="0" err="1" smtClean="0">
                <a:solidFill>
                  <a:srgbClr val="FFFFFF"/>
                </a:solidFill>
              </a:rPr>
              <a:t>png</a:t>
            </a:r>
            <a:r>
              <a:rPr lang="en-US" sz="1300" baseline="0" dirty="0" smtClean="0">
                <a:solidFill>
                  <a:srgbClr val="FFFFFF"/>
                </a:solidFill>
              </a:rPr>
              <a:t> </a:t>
            </a:r>
            <a:r>
              <a:rPr lang="en-US" sz="1300" baseline="0" dirty="0" err="1" smtClean="0">
                <a:solidFill>
                  <a:srgbClr val="FFFFFF"/>
                </a:solidFill>
              </a:rPr>
              <a:t>rgb</a:t>
            </a:r>
            <a:r>
              <a:rPr lang="en-US" sz="1300" baseline="0" dirty="0" smtClean="0">
                <a:solidFill>
                  <a:srgbClr val="FFFFFF"/>
                </a:solidFill>
              </a:rPr>
              <a:t> 300 medium file </a:t>
            </a:r>
            <a:r>
              <a:rPr lang="en-US" sz="1300" dirty="0" smtClean="0">
                <a:solidFill>
                  <a:srgbClr val="FFFFFF"/>
                </a:solidFill>
              </a:rPr>
              <a:t>for the crispest result. You will need to scale this image down to the appropriate size. To preserve height-to-width ratio </a:t>
            </a:r>
            <a:r>
              <a:rPr lang="en-US" sz="1300" baseline="0" dirty="0" smtClean="0">
                <a:solidFill>
                  <a:srgbClr val="FFFFFF"/>
                </a:solidFill>
              </a:rPr>
              <a:t>hold, “shift” while scaling.</a:t>
            </a:r>
            <a:endParaRPr lang="en-US" sz="1300" dirty="0" smtClean="0">
              <a:solidFill>
                <a:srgbClr val="FFFFFF"/>
              </a:solidFill>
            </a:endParaRPr>
          </a:p>
          <a:p>
            <a:pPr marL="190866" indent="-190866">
              <a:buSzPct val="75000"/>
              <a:buFontTx/>
              <a:buChar char="•"/>
            </a:pPr>
            <a:endParaRPr lang="en-US" sz="1300" dirty="0" smtClean="0">
              <a:solidFill>
                <a:srgbClr val="FFFFFF"/>
              </a:solidFill>
            </a:endParaRPr>
          </a:p>
          <a:p>
            <a:pPr marL="190866" indent="-190866">
              <a:buSzPct val="75000"/>
              <a:buFontTx/>
              <a:buChar char="•"/>
            </a:pPr>
            <a:r>
              <a:rPr lang="en-US" sz="1300" dirty="0" smtClean="0">
                <a:solidFill>
                  <a:srgbClr val="FFFFFF"/>
                </a:solidFill>
              </a:rPr>
              <a:t>Reference the Colorado Brand Guidelines for more </a:t>
            </a:r>
            <a:r>
              <a:rPr lang="en-US" sz="1300" dirty="0" err="1" smtClean="0">
                <a:solidFill>
                  <a:srgbClr val="FFFFFF"/>
                </a:solidFill>
              </a:rPr>
              <a:t>inf</a:t>
            </a:r>
            <a:endParaRPr lang="en-US" sz="1300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750719" y="1500187"/>
            <a:ext cx="2035969" cy="61891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OEDIT shield</a:t>
            </a:r>
            <a:r>
              <a:rPr lang="en-US" baseline="0" dirty="0" smtClean="0">
                <a:solidFill>
                  <a:srgbClr val="FFFFFF"/>
                </a:solidFill>
              </a:rPr>
              <a:t> colors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5804297" y="1875234"/>
            <a:ext cx="1071563" cy="1071563"/>
          </a:xfrm>
          <a:prstGeom prst="rect">
            <a:avLst/>
          </a:prstGeom>
          <a:solidFill>
            <a:srgbClr val="4DC1D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5804297" y="3214687"/>
            <a:ext cx="1071563" cy="1071563"/>
          </a:xfrm>
          <a:prstGeom prst="rect">
            <a:avLst/>
          </a:prstGeom>
          <a:solidFill>
            <a:srgbClr val="FFCD0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717" tIns="35717" rIns="35717" bIns="35717" numCol="1" rtlCol="0" anchor="ctr" anchorCtr="0" compatLnSpc="1">
            <a:prstTxWarp prst="textNoShape">
              <a:avLst/>
            </a:prstTxWarp>
          </a:bodyPr>
          <a:lstStyle/>
          <a:p>
            <a:pPr marL="160729" marR="0" indent="0" algn="l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160984" y="2170877"/>
            <a:ext cx="1071563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96/111/118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7953" y="2170877"/>
            <a:ext cx="1071563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0/51/102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54015" y="2170877"/>
            <a:ext cx="1071563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253/186/19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953" y="3510330"/>
            <a:ext cx="1071563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210/38/48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60984" y="3510330"/>
            <a:ext cx="1071563" cy="6650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5C6670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255/255/255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5804297" y="2170877"/>
            <a:ext cx="1071563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77/193/223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804297" y="3510330"/>
            <a:ext cx="1071563" cy="465029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0" marR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255/205/0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67953" y="321469"/>
            <a:ext cx="5357813" cy="66003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3900" b="1" i="1" kern="1200" baseline="0" dirty="0" smtClean="0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3900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 bwMode="auto">
          <a:xfrm>
            <a:off x="5268516" y="1875234"/>
            <a:ext cx="0" cy="2411016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FFFFFF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55072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3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0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64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358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53585F"/>
                </a:solidFill>
              </a:defRPr>
            </a:lvl1pPr>
            <a:lvl2pPr>
              <a:defRPr sz="2000">
                <a:solidFill>
                  <a:srgbClr val="53585F"/>
                </a:solidFill>
              </a:defRPr>
            </a:lvl2pPr>
            <a:lvl3pPr>
              <a:defRPr sz="1800">
                <a:solidFill>
                  <a:srgbClr val="53585F"/>
                </a:solidFill>
              </a:defRPr>
            </a:lvl3pPr>
            <a:lvl4pPr>
              <a:defRPr sz="1600">
                <a:solidFill>
                  <a:srgbClr val="53585F"/>
                </a:solidFill>
              </a:defRPr>
            </a:lvl4pPr>
            <a:lvl5pPr>
              <a:defRPr sz="1600">
                <a:solidFill>
                  <a:srgbClr val="5358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53585F"/>
                </a:solidFill>
              </a:defRPr>
            </a:lvl1pPr>
            <a:lvl2pPr>
              <a:defRPr sz="2000">
                <a:solidFill>
                  <a:srgbClr val="53585F"/>
                </a:solidFill>
              </a:defRPr>
            </a:lvl2pPr>
            <a:lvl3pPr>
              <a:defRPr sz="1800">
                <a:solidFill>
                  <a:srgbClr val="53585F"/>
                </a:solidFill>
              </a:defRPr>
            </a:lvl3pPr>
            <a:lvl4pPr>
              <a:defRPr sz="1600">
                <a:solidFill>
                  <a:srgbClr val="53585F"/>
                </a:solidFill>
              </a:defRPr>
            </a:lvl4pPr>
            <a:lvl5pPr>
              <a:defRPr sz="1600">
                <a:solidFill>
                  <a:srgbClr val="53585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t.template-photo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pic>
        <p:nvPicPr>
          <p:cNvPr id="9" name="Picture 8" descr="co-peak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07" y="6238098"/>
            <a:ext cx="437388" cy="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4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3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53585F"/>
                </a:solidFill>
              </a:defRPr>
            </a:lvl1pPr>
            <a:lvl2pPr>
              <a:defRPr sz="2800">
                <a:solidFill>
                  <a:srgbClr val="53585F"/>
                </a:solidFill>
              </a:defRPr>
            </a:lvl2pPr>
            <a:lvl3pPr>
              <a:defRPr sz="2400">
                <a:solidFill>
                  <a:srgbClr val="53585F"/>
                </a:solidFill>
              </a:defRPr>
            </a:lvl3pPr>
            <a:lvl4pPr>
              <a:defRPr sz="2000">
                <a:solidFill>
                  <a:srgbClr val="53585F"/>
                </a:solidFill>
              </a:defRPr>
            </a:lvl4pPr>
            <a:lvl5pPr>
              <a:defRPr sz="2000">
                <a:solidFill>
                  <a:srgbClr val="53585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53585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3585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0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35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4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o_oedit__dept_300_rgb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6" y="3254890"/>
            <a:ext cx="7540826" cy="12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1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DD00-FCCA-8D43-A6E2-AE5C75538062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www.choosecolorado.com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1DF4-1715-7848-B44E-E968B92A7B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-peak-logo-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07" y="6238098"/>
            <a:ext cx="437388" cy="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E209-71CE-C44D-B43C-023EAF4E6E51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AD56-D8A6-1B4B-B729-F7D6644593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H="1">
            <a:off x="2923716" y="5730076"/>
            <a:ext cx="6220283" cy="1127924"/>
          </a:xfrm>
          <a:prstGeom prst="rtTriangle">
            <a:avLst/>
          </a:prstGeom>
          <a:solidFill>
            <a:srgbClr val="0024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-peak-logo-whit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207" y="6238098"/>
            <a:ext cx="437388" cy="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0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5358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358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358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358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358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358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6508-8FC0-7340-9777-E4477B3336C8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0D5C9-6BF4-E746-B8E2-5C1DB2997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53585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zframework.org/" TargetMode="External"/><Relationship Id="rId3" Type="http://schemas.openxmlformats.org/officeDocument/2006/relationships/hyperlink" Target="https://demography.dola.colorado.gov/" TargetMode="External"/><Relationship Id="rId7" Type="http://schemas.openxmlformats.org/officeDocument/2006/relationships/hyperlink" Target="https://choosecolorado.com/wp-content/uploads/2019/03/OZ-Technical-Support-Grant_March-2019.pdf" TargetMode="External"/><Relationship Id="rId12" Type="http://schemas.openxmlformats.org/officeDocument/2006/relationships/hyperlink" Target="https://www.irs.gov/newsroom/opportunity-zones-frequently-asked-questions" TargetMode="External"/><Relationship Id="rId2" Type="http://schemas.openxmlformats.org/officeDocument/2006/relationships/hyperlink" Target="https://www.enterprisecommunity.org/opportunity360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hoosecolorado.com/wp-content/uploads/2018/08/OppZone-1.pdf" TargetMode="External"/><Relationship Id="rId11" Type="http://schemas.openxmlformats.org/officeDocument/2006/relationships/hyperlink" Target="https://eig.org/wp-content/uploads/2018/07/Opportunity-Zones-Fact-Sheet-7.6.18-Update.pdf" TargetMode="External"/><Relationship Id="rId5" Type="http://schemas.openxmlformats.org/officeDocument/2006/relationships/hyperlink" Target="https://www.bea.gov/" TargetMode="External"/><Relationship Id="rId10" Type="http://schemas.openxmlformats.org/officeDocument/2006/relationships/hyperlink" Target="http://choosecolorado.com/wp-content/uploads/2018/08/Opportunity-Zones-Policy-Strategies-Opportunities-updated.pdf" TargetMode="External"/><Relationship Id="rId4" Type="http://schemas.openxmlformats.org/officeDocument/2006/relationships/hyperlink" Target="https://www.census.gov/" TargetMode="External"/><Relationship Id="rId9" Type="http://schemas.openxmlformats.org/officeDocument/2006/relationships/hyperlink" Target="http://www.policylink.org/sites/default/fil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64" y="1124771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Opportunity Zones in Colorado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32901" y="33606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200" dirty="0" smtClean="0"/>
              <a:t>Jana </a:t>
            </a:r>
            <a:r>
              <a:rPr lang="en-US" sz="2200" dirty="0" err="1" smtClean="0"/>
              <a:t>Persky</a:t>
            </a:r>
            <a:endParaRPr lang="en-US" sz="2200" dirty="0" smtClean="0"/>
          </a:p>
          <a:p>
            <a:pPr algn="r"/>
            <a:r>
              <a:rPr lang="en-US" sz="2200" dirty="0" smtClean="0"/>
              <a:t>jana.persky@state.co.us</a:t>
            </a:r>
          </a:p>
          <a:p>
            <a:pPr algn="r"/>
            <a:r>
              <a:rPr lang="en-US" sz="2200" dirty="0" smtClean="0"/>
              <a:t>303-892-3707</a:t>
            </a:r>
            <a:endParaRPr lang="en-US" sz="2200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36364" y="500271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200" dirty="0" smtClean="0"/>
              <a:t>Jamie </a:t>
            </a:r>
            <a:r>
              <a:rPr lang="en-US" sz="2200" dirty="0" err="1" smtClean="0"/>
              <a:t>Hackbarth</a:t>
            </a:r>
            <a:endParaRPr lang="en-US" sz="2200" dirty="0" smtClean="0"/>
          </a:p>
          <a:p>
            <a:pPr algn="r"/>
            <a:r>
              <a:rPr lang="en-US" sz="2200" dirty="0"/>
              <a:t>j</a:t>
            </a:r>
            <a:r>
              <a:rPr lang="en-US" sz="2200" dirty="0" smtClean="0"/>
              <a:t>amie.hackbarth@state.co.us</a:t>
            </a:r>
          </a:p>
          <a:p>
            <a:pPr algn="r"/>
            <a:r>
              <a:rPr lang="en-US" sz="2200" dirty="0" smtClean="0"/>
              <a:t>303-892-3764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12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 Opportunity Zone Program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77210" y="2727380"/>
            <a:ext cx="621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1"/>
                </a:solidFill>
              </a:rPr>
              <a:t>Designating 126 Opportunity Zones across the 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77209" y="3518548"/>
            <a:ext cx="621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1"/>
                </a:solidFill>
              </a:rPr>
              <a:t>Spreading the word to investors, community leaders, developers and other stakeholders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7209" y="5304279"/>
            <a:ext cx="621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1"/>
                </a:solidFill>
              </a:rPr>
              <a:t>Helping capital and projects find each other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551" y="1389178"/>
            <a:ext cx="7895494" cy="949467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t"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b="1" i="1" dirty="0" smtClean="0">
                <a:solidFill>
                  <a:schemeClr val="accent1"/>
                </a:solidFill>
              </a:rPr>
              <a:t>The Mission: </a:t>
            </a:r>
            <a:r>
              <a:rPr lang="en-US" b="1" dirty="0" smtClean="0">
                <a:solidFill>
                  <a:schemeClr val="accent1"/>
                </a:solidFill>
              </a:rPr>
              <a:t>Position Colorado as a leading destination nationally for capital investment in Opportunity Zones, and use this investment to benefit distressed communities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6765" y="2484460"/>
            <a:ext cx="1688118" cy="3833687"/>
            <a:chOff x="496765" y="2484460"/>
            <a:chExt cx="1688118" cy="4290048"/>
          </a:xfrm>
        </p:grpSpPr>
        <p:sp>
          <p:nvSpPr>
            <p:cNvPr id="14" name="Pentagon 13"/>
            <p:cNvSpPr/>
            <p:nvPr/>
          </p:nvSpPr>
          <p:spPr>
            <a:xfrm rot="5400000">
              <a:off x="597802" y="5191820"/>
              <a:ext cx="1486044" cy="1679332"/>
            </a:xfrm>
            <a:prstGeom prst="homePlate">
              <a:avLst>
                <a:gd name="adj" fmla="val 16019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6765" y="2484460"/>
              <a:ext cx="1688118" cy="3833687"/>
              <a:chOff x="496765" y="2092569"/>
              <a:chExt cx="1688118" cy="3833687"/>
            </a:xfrm>
          </p:grpSpPr>
          <p:sp>
            <p:nvSpPr>
              <p:cNvPr id="24" name="Pentagon 23"/>
              <p:cNvSpPr/>
              <p:nvPr/>
            </p:nvSpPr>
            <p:spPr>
              <a:xfrm rot="5400000">
                <a:off x="593409" y="3785171"/>
                <a:ext cx="1486044" cy="1679332"/>
              </a:xfrm>
              <a:prstGeom prst="homePlate">
                <a:avLst>
                  <a:gd name="adj" fmla="val 16019"/>
                </a:avLst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entagon 11"/>
              <p:cNvSpPr/>
              <p:nvPr/>
            </p:nvSpPr>
            <p:spPr>
              <a:xfrm rot="5400000">
                <a:off x="597802" y="2740432"/>
                <a:ext cx="1486044" cy="1679332"/>
              </a:xfrm>
              <a:prstGeom prst="homePlate">
                <a:avLst>
                  <a:gd name="adj" fmla="val 16019"/>
                </a:avLst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7877" y="3502239"/>
                <a:ext cx="1477107" cy="295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Education</a:t>
                </a:r>
                <a:endParaRPr 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6663" y="5409175"/>
                <a:ext cx="1477107" cy="51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Investment Facilitation</a:t>
                </a:r>
                <a:endParaRPr lang="en-US" b="1" dirty="0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772341" y="1825779"/>
                <a:ext cx="1145752" cy="1679332"/>
              </a:xfrm>
              <a:prstGeom prst="homePlate">
                <a:avLst>
                  <a:gd name="adj" fmla="val 16019"/>
                </a:avLst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6663" y="2409642"/>
                <a:ext cx="1477107" cy="295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Nomination</a:t>
                </a:r>
                <a:endParaRPr lang="en-US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97876" y="4802927"/>
              <a:ext cx="14771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Community Support</a:t>
              </a:r>
              <a:endParaRPr lang="en-US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1601" y="4404282"/>
            <a:ext cx="621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accent1"/>
                </a:solidFill>
              </a:rPr>
              <a:t>Empowering communities to understand how Opportunity Zones work and how they can benefit</a:t>
            </a:r>
          </a:p>
        </p:txBody>
      </p:sp>
    </p:spTree>
    <p:extLst>
      <p:ext uri="{BB962C8B-B14F-4D97-AF65-F5344CB8AC3E}">
        <p14:creationId xmlns:p14="http://schemas.microsoft.com/office/powerpoint/2010/main" val="28755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Colorado’s Opportunity Zones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010" t="28095" r="30580" b="10000"/>
          <a:stretch/>
        </p:blipFill>
        <p:spPr>
          <a:xfrm>
            <a:off x="1862010" y="1189059"/>
            <a:ext cx="5957789" cy="43757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2823" y="5775597"/>
            <a:ext cx="621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Interactive map: www.choosecolorado.com/oz</a:t>
            </a:r>
          </a:p>
        </p:txBody>
      </p:sp>
    </p:spTree>
    <p:extLst>
      <p:ext uri="{BB962C8B-B14F-4D97-AF65-F5344CB8AC3E}">
        <p14:creationId xmlns:p14="http://schemas.microsoft.com/office/powerpoint/2010/main" val="7688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32731" y="1217734"/>
            <a:ext cx="6892274" cy="3446585"/>
            <a:chOff x="627893" y="562707"/>
            <a:chExt cx="10947933" cy="5474678"/>
          </a:xfrm>
        </p:grpSpPr>
        <p:sp>
          <p:nvSpPr>
            <p:cNvPr id="8" name="Rectangle 7"/>
            <p:cNvSpPr/>
            <p:nvPr/>
          </p:nvSpPr>
          <p:spPr>
            <a:xfrm>
              <a:off x="1160585" y="4783015"/>
              <a:ext cx="9730153" cy="125437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Prospectus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1312985" y="2772507"/>
              <a:ext cx="2766646" cy="12543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8253046" y="2772507"/>
              <a:ext cx="2766646" cy="12543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4642338" y="2772507"/>
              <a:ext cx="2766646" cy="12543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Project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27893" y="562707"/>
              <a:ext cx="10947933" cy="1453661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Transformed Community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F271-6484-4344-94A5-9BD16006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4DA1-92AB-9E45-95AC-489AC36AB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Prospectus?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sz="2200" b="1" dirty="0" smtClean="0"/>
              <a:t>Investment memorandum designed to attract capital to a community</a:t>
            </a:r>
          </a:p>
          <a:p>
            <a:pPr>
              <a:spcBef>
                <a:spcPts val="800"/>
              </a:spcBef>
            </a:pPr>
            <a:r>
              <a:rPr lang="en-US" sz="2200" b="1" dirty="0" smtClean="0"/>
              <a:t>Tells data-backed story of a community based on the </a:t>
            </a:r>
            <a:r>
              <a:rPr lang="en-US" sz="2200" b="1" dirty="0"/>
              <a:t>interplay of three factors: sectors, communities, and </a:t>
            </a:r>
            <a:r>
              <a:rPr lang="en-US" sz="2200" b="1" dirty="0" smtClean="0"/>
              <a:t>institutions</a:t>
            </a:r>
          </a:p>
          <a:p>
            <a:pPr>
              <a:spcBef>
                <a:spcPts val="800"/>
              </a:spcBef>
            </a:pPr>
            <a:r>
              <a:rPr lang="en-US" sz="2200" b="1" dirty="0" smtClean="0"/>
              <a:t>Identifies specific developable projects, and make a case for why those projects will see a return, including additional incentives that are applicable (Opportunity Zone, TIF, Enterprise Zone, NMTC, </a:t>
            </a:r>
            <a:r>
              <a:rPr lang="en-US" sz="2200" b="1" dirty="0" err="1" smtClean="0"/>
              <a:t>etc</a:t>
            </a:r>
            <a:r>
              <a:rPr lang="en-US" sz="2200" b="1" dirty="0" smtClean="0"/>
              <a:t>)</a:t>
            </a:r>
          </a:p>
          <a:p>
            <a:pPr>
              <a:spcBef>
                <a:spcPts val="800"/>
              </a:spcBef>
            </a:pPr>
            <a:r>
              <a:rPr lang="en-US" sz="2200" b="1" i="1" dirty="0" smtClean="0"/>
              <a:t>Not </a:t>
            </a:r>
            <a:r>
              <a:rPr lang="en-US" sz="2200" b="1" dirty="0" smtClean="0"/>
              <a:t>a pure marketing document – highlights opportunities, risks, and mitigation strategies</a:t>
            </a:r>
          </a:p>
          <a:p>
            <a:pPr>
              <a:spcBef>
                <a:spcPts val="800"/>
              </a:spcBef>
            </a:pPr>
            <a:r>
              <a:rPr lang="en-US" sz="2200" b="1" dirty="0" smtClean="0"/>
              <a:t>See choosecolorado.com/</a:t>
            </a:r>
            <a:r>
              <a:rPr lang="en-US" sz="2200" b="1" dirty="0" err="1" smtClean="0"/>
              <a:t>oz</a:t>
            </a:r>
            <a:r>
              <a:rPr lang="en-US" sz="2200" b="1" dirty="0" smtClean="0"/>
              <a:t> for examples + </a:t>
            </a:r>
            <a:br>
              <a:rPr lang="en-US" sz="2200" b="1" dirty="0" smtClean="0"/>
            </a:br>
            <a:r>
              <a:rPr lang="en-US" sz="2200" b="1" dirty="0" smtClean="0"/>
              <a:t>grant application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8244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Triangulate Projects 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8CEF89-EF11-6D4E-99C8-C0BBF599E4F8}"/>
              </a:ext>
            </a:extLst>
          </p:cNvPr>
          <p:cNvSpPr txBox="1"/>
          <p:nvPr/>
        </p:nvSpPr>
        <p:spPr>
          <a:xfrm>
            <a:off x="368147" y="2082593"/>
            <a:ext cx="4130440" cy="21236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>
              <a:spcBef>
                <a:spcPts val="800"/>
              </a:spcBef>
              <a:buFont typeface="Arial"/>
              <a:buChar char="•"/>
              <a:defRPr sz="2200" b="1">
                <a:solidFill>
                  <a:srgbClr val="53585F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400">
                <a:solidFill>
                  <a:srgbClr val="53585F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rgbClr val="53585F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rgbClr val="53585F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53585F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Community needs addressed: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how deeply or broadly does this project address prioritized community needs?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 smtClean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Local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resources leveraged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how much are you willing to put on the table, and for what outcomes?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0A3C36-E3FA-7649-BE8B-DD2FD9E0A0DA}"/>
              </a:ext>
            </a:extLst>
          </p:cNvPr>
          <p:cNvSpPr txBox="1"/>
          <p:nvPr/>
        </p:nvSpPr>
        <p:spPr>
          <a:xfrm>
            <a:off x="368147" y="3289620"/>
            <a:ext cx="3940785" cy="212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800"/>
              </a:spcBef>
              <a:buFont typeface="Arial"/>
              <a:buChar char="•"/>
              <a:defRPr sz="2200" b="1">
                <a:solidFill>
                  <a:srgbClr val="53585F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400">
                <a:solidFill>
                  <a:srgbClr val="53585F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rgbClr val="53585F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rgbClr val="53585F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53585F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153DF9-2778-DC46-BA7E-33243E7211F9}"/>
              </a:ext>
            </a:extLst>
          </p:cNvPr>
          <p:cNvSpPr txBox="1"/>
          <p:nvPr/>
        </p:nvSpPr>
        <p:spPr>
          <a:xfrm>
            <a:off x="325526" y="4603976"/>
            <a:ext cx="3888919" cy="280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800"/>
              </a:spcBef>
              <a:buFont typeface="Arial"/>
              <a:buChar char="•"/>
              <a:defRPr sz="2200" b="1">
                <a:solidFill>
                  <a:srgbClr val="53585F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400">
                <a:solidFill>
                  <a:srgbClr val="53585F"/>
                </a:solidFill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>
                <a:solidFill>
                  <a:srgbClr val="53585F"/>
                </a:solidFill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>
                <a:solidFill>
                  <a:srgbClr val="53585F"/>
                </a:solidFill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>
                <a:solidFill>
                  <a:srgbClr val="53585F"/>
                </a:solidFill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</a:lvl6pPr>
            <a:lvl7pPr marL="2971800" indent="-228600">
              <a:spcBef>
                <a:spcPct val="20000"/>
              </a:spcBef>
              <a:buFont typeface="Arial"/>
              <a:buChar char="•"/>
            </a:lvl7pPr>
            <a:lvl8pPr marL="3429000" indent="-228600">
              <a:spcBef>
                <a:spcPct val="20000"/>
              </a:spcBef>
              <a:buFont typeface="Arial"/>
              <a:buChar char="•"/>
            </a:lvl8pPr>
            <a:lvl9pPr marL="3886200" indent="-228600">
              <a:spcBef>
                <a:spcPct val="20000"/>
              </a:spcBef>
              <a:buFont typeface="Arial"/>
              <a:buChar char="•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Suitable for private investment: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how likely is this project to attract private capital?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12658" y="790466"/>
            <a:ext cx="39255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53585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PT Sans" panose="020B0503020203020204" pitchFamily="34" charset="77"/>
                <a:ea typeface="+mj-ea"/>
                <a:cs typeface="+mj-cs"/>
              </a:rPr>
              <a:t>Where does project fit within intersection of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PT Sans" panose="020B0503020203020204" pitchFamily="34" charset="77"/>
                <a:ea typeface="+mj-ea"/>
                <a:cs typeface="+mj-cs"/>
              </a:rPr>
              <a:t>needs, resources, and suitability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PT Sans" panose="020B0503020203020204" pitchFamily="34" charset="77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48695" y="-740717"/>
            <a:ext cx="5948380" cy="6429325"/>
            <a:chOff x="-913392" y="-555522"/>
            <a:chExt cx="5948380" cy="6429325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832A269D-DA8A-8940-BE54-D2D864C12784}"/>
                </a:ext>
              </a:extLst>
            </p:cNvPr>
            <p:cNvGraphicFramePr/>
            <p:nvPr>
              <p:extLst/>
            </p:nvPr>
          </p:nvGraphicFramePr>
          <p:xfrm>
            <a:off x="-913392" y="1555586"/>
            <a:ext cx="5948380" cy="396558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967474-6217-784E-8293-831018D74C36}"/>
                </a:ext>
              </a:extLst>
            </p:cNvPr>
            <p:cNvSpPr txBox="1"/>
            <p:nvPr/>
          </p:nvSpPr>
          <p:spPr>
            <a:xfrm>
              <a:off x="791856" y="5535249"/>
              <a:ext cx="2918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- Community Need Addressed +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554D04-2B54-034F-B465-84CB79643F70}"/>
                </a:ext>
              </a:extLst>
            </p:cNvPr>
            <p:cNvSpPr txBox="1"/>
            <p:nvPr/>
          </p:nvSpPr>
          <p:spPr>
            <a:xfrm rot="3788763">
              <a:off x="1891417" y="3342826"/>
              <a:ext cx="2751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- Local Resources Leveraged +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C1C312-5ED2-A14C-9317-F76DBD07A80E}"/>
                </a:ext>
              </a:extLst>
            </p:cNvPr>
            <p:cNvSpPr txBox="1"/>
            <p:nvPr/>
          </p:nvSpPr>
          <p:spPr>
            <a:xfrm rot="17801003">
              <a:off x="-1262513" y="2039018"/>
              <a:ext cx="5527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-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Suitable for Private Capital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+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5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24BA14-63E9-D54D-AAD9-2C8EC8EEB293}"/>
              </a:ext>
            </a:extLst>
          </p:cNvPr>
          <p:cNvSpPr txBox="1"/>
          <p:nvPr/>
        </p:nvSpPr>
        <p:spPr>
          <a:xfrm>
            <a:off x="1527839" y="2508275"/>
            <a:ext cx="557476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Zones can be a </a:t>
            </a:r>
            <a:r>
              <a:rPr lang="en-US" sz="33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hook</a:t>
            </a:r>
            <a:r>
              <a:rPr lang="en-US" sz="3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begin conversations with critical stakeholders</a:t>
            </a:r>
          </a:p>
          <a:p>
            <a:pPr algn="ctr" defTabSz="685800">
              <a:defRPr/>
            </a:pPr>
            <a:endParaRPr lang="en-US" sz="33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33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having an OZ Convening if you haven’t already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52EC8-83CB-B94B-9A67-70CFE89B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F274DA1-92AB-9E45-95AC-489AC36ABF87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>
                <a:defRPr/>
              </a:pPr>
              <a:t>7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74" y="3436357"/>
            <a:ext cx="961877" cy="5382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Wealthy Individuals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353765" y="3494601"/>
            <a:ext cx="907475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2148" y="2699696"/>
            <a:ext cx="961877" cy="5382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Property Owners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974" y="2942896"/>
            <a:ext cx="576497" cy="5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7899349" y="2813357"/>
            <a:ext cx="907474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5504" y="1383649"/>
            <a:ext cx="961877" cy="5382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Banks / CDFIs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4722704" y="1497310"/>
            <a:ext cx="907475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1028" name="Picture 4" descr="Image result for banks graphic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63" y="1652792"/>
            <a:ext cx="554757" cy="5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Image result for construction graphic ic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1042" name="Picture 18" descr="Image result for building transparent graphic icon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41" y="1469396"/>
            <a:ext cx="631607" cy="6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7102607" y="1373950"/>
            <a:ext cx="907475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3178" y="1226558"/>
            <a:ext cx="961877" cy="5382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Developers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4E3959-5CFB-AC43-BA49-CEAB4AD10B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6" y="1912037"/>
            <a:ext cx="768993" cy="7689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052" y="1752457"/>
            <a:ext cx="1229881" cy="9657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Financial Service Providers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555595" y="1826874"/>
            <a:ext cx="907475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5928" y="1068904"/>
            <a:ext cx="961877" cy="5382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Entrepreneurs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2634819" y="1171109"/>
            <a:ext cx="907475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  <p:pic>
        <p:nvPicPr>
          <p:cNvPr id="2050" name="Picture 2" descr="Image result for money vector graphic"/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0" y="3354061"/>
            <a:ext cx="1101443" cy="11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772" y="1255298"/>
            <a:ext cx="403589" cy="6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hilanthropy icon graphic"/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53" y="4528361"/>
            <a:ext cx="669429" cy="6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55483" y="4345666"/>
            <a:ext cx="1319369" cy="134514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3300" dirty="0">
                <a:solidFill>
                  <a:schemeClr val="accent1"/>
                </a:solidFill>
                <a:latin typeface="Calibri" panose="020F0502020204030204"/>
              </a:rPr>
              <a:t>Foundations / Philanthropy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E850CE-7EE2-7D44-BF02-7179BDDAEC2C}"/>
              </a:ext>
            </a:extLst>
          </p:cNvPr>
          <p:cNvSpPr/>
          <p:nvPr/>
        </p:nvSpPr>
        <p:spPr>
          <a:xfrm>
            <a:off x="7448266" y="4474778"/>
            <a:ext cx="907475" cy="90747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chemeClr val="accent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9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9771" y="1605663"/>
            <a:ext cx="7195193" cy="3608471"/>
          </a:xfrm>
        </p:spPr>
        <p:txBody>
          <a:bodyPr>
            <a:noAutofit/>
          </a:bodyPr>
          <a:lstStyle/>
          <a:p>
            <a:pPr marL="0" indent="0" defTabSz="889000">
              <a:lnSpc>
                <a:spcPct val="90000"/>
              </a:lnSpc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2600" b="1" dirty="0">
                <a:solidFill>
                  <a:schemeClr val="accent1"/>
                </a:solidFill>
                <a:latin typeface="PT Sans" panose="020B0503020203020204"/>
              </a:rPr>
              <a:t>Changing</a:t>
            </a:r>
            <a:r>
              <a:rPr lang="en-US" sz="2600" dirty="0">
                <a:solidFill>
                  <a:schemeClr val="accent1"/>
                </a:solidFill>
                <a:latin typeface="PT Sans" panose="020B0503020203020204"/>
              </a:rPr>
              <a:t> the story of development: investors &amp; community coming together to build something that is locally </a:t>
            </a:r>
            <a:r>
              <a:rPr lang="en-US" sz="2600" dirty="0" smtClean="0">
                <a:solidFill>
                  <a:schemeClr val="accent1"/>
                </a:solidFill>
                <a:latin typeface="PT Sans" panose="020B0503020203020204"/>
              </a:rPr>
              <a:t>beneficial</a:t>
            </a:r>
            <a:endParaRPr lang="en-US" sz="2600" dirty="0">
              <a:solidFill>
                <a:schemeClr val="accent1"/>
              </a:solidFill>
              <a:latin typeface="PT Sans" panose="020B0503020203020204"/>
            </a:endParaRPr>
          </a:p>
          <a:p>
            <a:pPr marL="0" indent="0" defTabSz="889000">
              <a:lnSpc>
                <a:spcPct val="90000"/>
              </a:lnSpc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2600" b="1" dirty="0">
                <a:solidFill>
                  <a:schemeClr val="accent1"/>
                </a:solidFill>
                <a:latin typeface="PT Sans" panose="020B0503020203020204"/>
              </a:rPr>
              <a:t>Advancing</a:t>
            </a:r>
            <a:r>
              <a:rPr lang="en-US" sz="2600" dirty="0">
                <a:solidFill>
                  <a:schemeClr val="accent1"/>
                </a:solidFill>
                <a:latin typeface="PT Sans" panose="020B0503020203020204"/>
              </a:rPr>
              <a:t> the right projects, which can unite investors, the community, and the local </a:t>
            </a:r>
            <a:r>
              <a:rPr lang="en-US" sz="2600" dirty="0" smtClean="0">
                <a:solidFill>
                  <a:schemeClr val="accent1"/>
                </a:solidFill>
                <a:latin typeface="PT Sans" panose="020B0503020203020204"/>
              </a:rPr>
              <a:t>government</a:t>
            </a:r>
            <a:endParaRPr lang="en-US" sz="2600" dirty="0">
              <a:solidFill>
                <a:schemeClr val="accent1"/>
              </a:solidFill>
              <a:latin typeface="PT Sans" panose="020B0503020203020204"/>
            </a:endParaRPr>
          </a:p>
          <a:p>
            <a:pPr marL="0" indent="0" defTabSz="889000">
              <a:lnSpc>
                <a:spcPct val="90000"/>
              </a:lnSpc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2600" b="1" dirty="0">
                <a:solidFill>
                  <a:schemeClr val="accent1"/>
                </a:solidFill>
                <a:latin typeface="PT Sans" panose="020B0503020203020204"/>
              </a:rPr>
              <a:t>Creating</a:t>
            </a:r>
            <a:r>
              <a:rPr lang="en-US" sz="2600" dirty="0">
                <a:solidFill>
                  <a:schemeClr val="accent1"/>
                </a:solidFill>
                <a:latin typeface="PT Sans" panose="020B0503020203020204"/>
              </a:rPr>
              <a:t> a more even playing field between municipal government, developers, and investors</a:t>
            </a:r>
            <a:r>
              <a:rPr lang="en-US" sz="2600" dirty="0" smtClean="0">
                <a:solidFill>
                  <a:schemeClr val="accent1"/>
                </a:solidFill>
                <a:latin typeface="PT Sans" panose="020B0503020203020204"/>
              </a:rPr>
              <a:t>.</a:t>
            </a:r>
            <a:endParaRPr lang="en-US" sz="2600" dirty="0">
              <a:solidFill>
                <a:schemeClr val="accent1"/>
              </a:solidFill>
              <a:latin typeface="PT Sans" panose="020B0503020203020204"/>
            </a:endParaRPr>
          </a:p>
          <a:p>
            <a:pPr marL="0" indent="0" defTabSz="889000">
              <a:lnSpc>
                <a:spcPct val="90000"/>
              </a:lnSpc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2600" b="1" dirty="0">
                <a:solidFill>
                  <a:schemeClr val="accent1"/>
                </a:solidFill>
                <a:latin typeface="PT Sans" panose="020B0503020203020204"/>
              </a:rPr>
              <a:t>Understanding and developing </a:t>
            </a:r>
            <a:r>
              <a:rPr lang="en-US" sz="2600" dirty="0">
                <a:solidFill>
                  <a:schemeClr val="accent1"/>
                </a:solidFill>
                <a:latin typeface="PT Sans" panose="020B0503020203020204"/>
              </a:rPr>
              <a:t>creative financing mechanisms for community </a:t>
            </a:r>
            <a:r>
              <a:rPr lang="en-US" sz="2600" dirty="0" smtClean="0">
                <a:solidFill>
                  <a:schemeClr val="accent1"/>
                </a:solidFill>
                <a:latin typeface="PT Sans" panose="020B0503020203020204"/>
              </a:rPr>
              <a:t>projects</a:t>
            </a:r>
            <a:endParaRPr lang="en-US" sz="2600" dirty="0">
              <a:solidFill>
                <a:schemeClr val="accent1"/>
              </a:solidFill>
              <a:latin typeface="PT Sans" panose="020B0503020203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Achieving the Potential of OZs</a:t>
            </a:r>
            <a:endParaRPr lang="en-US" sz="3600" dirty="0"/>
          </a:p>
        </p:txBody>
      </p:sp>
      <p:pic>
        <p:nvPicPr>
          <p:cNvPr id="26" name="Graphic 6" descr="Bulls-eye">
            <a:extLst>
              <a:ext uri="{FF2B5EF4-FFF2-40B4-BE49-F238E27FC236}">
                <a16:creationId xmlns:a16="http://schemas.microsoft.com/office/drawing/2014/main" id="{32F6985F-806D-5B4E-8A8B-06BEE5604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4290" y="2801461"/>
            <a:ext cx="1034229" cy="1034229"/>
          </a:xfrm>
          <a:prstGeom prst="rect">
            <a:avLst/>
          </a:prstGeom>
        </p:spPr>
      </p:pic>
      <p:pic>
        <p:nvPicPr>
          <p:cNvPr id="27" name="Graphic 8" descr="Court">
            <a:extLst>
              <a:ext uri="{FF2B5EF4-FFF2-40B4-BE49-F238E27FC236}">
                <a16:creationId xmlns:a16="http://schemas.microsoft.com/office/drawing/2014/main" id="{1A02DCC9-B56A-584F-A266-54E182E16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8608" y="3999401"/>
            <a:ext cx="885595" cy="885595"/>
          </a:xfrm>
          <a:prstGeom prst="rect">
            <a:avLst/>
          </a:prstGeom>
        </p:spPr>
      </p:pic>
      <p:pic>
        <p:nvPicPr>
          <p:cNvPr id="28" name="Graphic 11" descr="Head with Gears">
            <a:extLst>
              <a:ext uri="{FF2B5EF4-FFF2-40B4-BE49-F238E27FC236}">
                <a16:creationId xmlns:a16="http://schemas.microsoft.com/office/drawing/2014/main" id="{599FA758-4EF7-CE47-8DEB-064C176BBB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667" y="5214134"/>
            <a:ext cx="893474" cy="893475"/>
          </a:xfrm>
          <a:prstGeom prst="rect">
            <a:avLst/>
          </a:prstGeom>
        </p:spPr>
      </p:pic>
      <p:pic>
        <p:nvPicPr>
          <p:cNvPr id="29" name="Graphic 13" descr="Meeting">
            <a:extLst>
              <a:ext uri="{FF2B5EF4-FFF2-40B4-BE49-F238E27FC236}">
                <a16:creationId xmlns:a16="http://schemas.microsoft.com/office/drawing/2014/main" id="{DE49899E-726C-784A-8BFA-A9DF4F1D88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4258" y="1468165"/>
            <a:ext cx="834294" cy="8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Important Resources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83FF4-461B-4C43-A1FC-62B54817DCC3}"/>
              </a:ext>
            </a:extLst>
          </p:cNvPr>
          <p:cNvSpPr txBox="1"/>
          <p:nvPr/>
        </p:nvSpPr>
        <p:spPr>
          <a:xfrm>
            <a:off x="447952" y="1189760"/>
            <a:ext cx="41878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Data Sources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Opportunity360 -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https://www.enterprisecommunity.org/opportunity360</a:t>
            </a:r>
            <a:endParaRPr lang="en-US" sz="1600" noProof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US" sz="1600" i="0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kumimoji="0" lang="en-US" sz="1600" i="0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Demographers Office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https://demography.dola.colorado.gov/</a:t>
            </a:r>
            <a:endParaRPr kumimoji="0" lang="en-US" sz="1600" i="0" strike="noStrike" kern="1200" cap="none" spc="0" normalizeH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aseline="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Census</a:t>
            </a: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Bureau Site 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https://www.census.gov/</a:t>
            </a:r>
            <a:endParaRPr lang="en-US" sz="1600" noProof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Bureau of Economic Analysis </a:t>
            </a: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https://www.bea.gov/</a:t>
            </a: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noProof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u="sng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US" sz="1600" i="0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DOLA</a:t>
            </a:r>
            <a:r>
              <a:rPr kumimoji="0" lang="en-US" sz="1600" i="0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 Grants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http://choosecolorado.com/wp-content/uploads/2018/08/OppZone-1.pdf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baseline="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OEDIT</a:t>
            </a: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Technical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Grants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https://choosecolorado.com/wp-content/uploads/2019/03/OZ-Technical-Support-Grant_March-2019.pdf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 Grants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HUD</a:t>
            </a:r>
            <a:r>
              <a:rPr kumimoji="0" lang="en-US" sz="1600" i="0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Grants</a:t>
            </a:r>
            <a:endParaRPr kumimoji="0" lang="en-US" sz="1600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83FF4-461B-4C43-A1FC-62B54817DCC3}"/>
              </a:ext>
            </a:extLst>
          </p:cNvPr>
          <p:cNvSpPr txBox="1"/>
          <p:nvPr/>
        </p:nvSpPr>
        <p:spPr>
          <a:xfrm>
            <a:off x="4920287" y="1167408"/>
            <a:ext cx="39897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Frameworks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 Impact Framework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https://ozframework.org/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Equitable Economic Development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http://www.policylink.org/sites/default/files/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 Policy Strategies and Opportunities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http://choosecolorado.com/wp-content/uploads/2018/08/Opportunity-Zones-Policy-Strategies-Opportunities-updated.pdf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600" noProof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 Sheets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 Zone Fact Sheet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https://eig.org/wp-content/uploads/2018/07/Opportunity-Zones-Fact-Sheet-7.6.18-Update.pdf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IRS FAQs -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https://www.irs.gov/newsroom/opportunity-zones-frequently-asked-questions</a:t>
            </a:r>
            <a:endParaRPr lang="en-US" sz="1600" noProof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03366"/>
      </a:accent1>
      <a:accent2>
        <a:srgbClr val="FDB81C"/>
      </a:accent2>
      <a:accent3>
        <a:srgbClr val="4DC1DF"/>
      </a:accent3>
      <a:accent4>
        <a:srgbClr val="B5B6B8"/>
      </a:accent4>
      <a:accent5>
        <a:srgbClr val="D22630"/>
      </a:accent5>
      <a:accent6>
        <a:srgbClr val="606F76"/>
      </a:accent6>
      <a:hlink>
        <a:srgbClr val="FFB81C"/>
      </a:hlink>
      <a:folHlink>
        <a:srgbClr val="4DC1D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7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03366"/>
      </a:accent1>
      <a:accent2>
        <a:srgbClr val="FDB81C"/>
      </a:accent2>
      <a:accent3>
        <a:srgbClr val="4DC1DF"/>
      </a:accent3>
      <a:accent4>
        <a:srgbClr val="B5B6B8"/>
      </a:accent4>
      <a:accent5>
        <a:srgbClr val="D22630"/>
      </a:accent5>
      <a:accent6>
        <a:srgbClr val="606F76"/>
      </a:accent6>
      <a:hlink>
        <a:srgbClr val="FFB81C"/>
      </a:hlink>
      <a:folHlink>
        <a:srgbClr val="4DC1DF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Custom 7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03366"/>
      </a:accent1>
      <a:accent2>
        <a:srgbClr val="FDB81C"/>
      </a:accent2>
      <a:accent3>
        <a:srgbClr val="4DC1DF"/>
      </a:accent3>
      <a:accent4>
        <a:srgbClr val="B5B6B8"/>
      </a:accent4>
      <a:accent5>
        <a:srgbClr val="D22630"/>
      </a:accent5>
      <a:accent6>
        <a:srgbClr val="606F76"/>
      </a:accent6>
      <a:hlink>
        <a:srgbClr val="FFB81C"/>
      </a:hlink>
      <a:folHlink>
        <a:srgbClr val="4DC1D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16008</TotalTime>
  <Words>497</Words>
  <Application>Microsoft Office PowerPoint</Application>
  <PresentationFormat>On-screen Show (4:3)</PresentationFormat>
  <Paragraphs>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Century Gothic</vt:lpstr>
      <vt:lpstr>PT Sans</vt:lpstr>
      <vt:lpstr>Trebuchet MS</vt:lpstr>
      <vt:lpstr>Office Theme</vt:lpstr>
      <vt:lpstr>Custom Design</vt:lpstr>
      <vt:lpstr>1_Custom Design</vt:lpstr>
      <vt:lpstr>Opportunity Zones in Colorado</vt:lpstr>
      <vt:lpstr>CO Opportunity Zone Program</vt:lpstr>
      <vt:lpstr>Colorado’s Opportunity Zones</vt:lpstr>
      <vt:lpstr>PowerPoint Presentation</vt:lpstr>
      <vt:lpstr>What is a Prospectus?</vt:lpstr>
      <vt:lpstr>Triangulate Projects </vt:lpstr>
      <vt:lpstr>PowerPoint Presentation</vt:lpstr>
      <vt:lpstr>Achieving the Potential of OZs</vt:lpstr>
      <vt:lpstr>Important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Merchant</dc:creator>
  <cp:lastModifiedBy>Persky, Jana</cp:lastModifiedBy>
  <cp:revision>139</cp:revision>
  <cp:lastPrinted>2019-02-15T00:43:29Z</cp:lastPrinted>
  <dcterms:created xsi:type="dcterms:W3CDTF">2017-07-10T16:24:38Z</dcterms:created>
  <dcterms:modified xsi:type="dcterms:W3CDTF">2019-06-26T23:15:49Z</dcterms:modified>
</cp:coreProperties>
</file>